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comments/modernComment_10F_DB3E5F03.xml" ContentType="application/vnd.ms-powerpoint.comments+xml"/>
  <Override PartName="/ppt/comments/modernComment_10E_71C5E837.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711" r:id="rId5"/>
    <p:sldMasterId id="2147483652" r:id="rId6"/>
  </p:sldMasterIdLst>
  <p:sldIdLst>
    <p:sldId id="276" r:id="rId7"/>
    <p:sldId id="274" r:id="rId8"/>
    <p:sldId id="261" r:id="rId9"/>
    <p:sldId id="264" r:id="rId10"/>
    <p:sldId id="271" r:id="rId11"/>
    <p:sldId id="270" r:id="rId12"/>
    <p:sldId id="263" r:id="rId13"/>
    <p:sldId id="262" r:id="rId14"/>
    <p:sldId id="279" r:id="rId1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B31246-6C4B-1FEC-5F27-589EA4C55D93}" name="Benjamin Negus" initials="BN" userId="S::Benjamin.Negus@hertfordshire.gov.uk::b0ba819a-310a-4a94-b011-1cc62384f9d9" providerId="AD"/>
  <p188:author id="{7F250655-C718-BAA2-27A9-AAA9B7CD54DB}" name="Charlotte Blizzard-Welch" initials="CB" userId="S::charlotte.bw@castevenage.org.uk::b16193bd-1f32-42fe-a639-b0d9c600b37c" providerId="AD"/>
  <p188:author id="{CA41AAA4-36A2-E727-FAF3-616A384A7CD4}" name="Aston Chambers" initials="AC" userId="S::aston.chambers@castevenage.org.uk::152694f9-02f6-4c5a-81e1-875f25f4d1de" providerId="AD"/>
  <p188:author id="{5C8FD6EE-3054-CFE1-A8E9-736417E4DACA}" name="Michael Longfellow" initials="ML" userId="S::Michael.Longfellow@hertfordshire.gov.uk::c6ef60fd-ef40-4371-ad6c-d863ec03db1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472"/>
    <a:srgbClr val="443673"/>
    <a:srgbClr val="6F62AA"/>
    <a:srgbClr val="B2A3CB"/>
    <a:srgbClr val="E9C7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85FA8B-F058-5AFA-C687-2E0036542B4B}" v="8" dt="2026-04-30T11:12:16.503"/>
    <p1510:client id="{C19190C5-5821-AAF0-C17A-29B3E7792595}" v="37" dt="2026-04-30T11:11:44.4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rgina Courtney" userId="S::giorgina.courtney@hertshelp.net::fa44042b-c2de-4970-b2bb-19d584d17d02" providerId="AD" clId="Web-{BD85FA8B-F058-5AFA-C687-2E0036542B4B}"/>
    <pc:docChg chg="modSld">
      <pc:chgData name="Giorgina Courtney" userId="S::giorgina.courtney@hertshelp.net::fa44042b-c2de-4970-b2bb-19d584d17d02" providerId="AD" clId="Web-{BD85FA8B-F058-5AFA-C687-2E0036542B4B}" dt="2026-04-30T11:12:16.503" v="3" actId="20577"/>
      <pc:docMkLst>
        <pc:docMk/>
      </pc:docMkLst>
      <pc:sldChg chg="modSp">
        <pc:chgData name="Giorgina Courtney" userId="S::giorgina.courtney@hertshelp.net::fa44042b-c2de-4970-b2bb-19d584d17d02" providerId="AD" clId="Web-{BD85FA8B-F058-5AFA-C687-2E0036542B4B}" dt="2026-04-30T11:12:16.503" v="3" actId="20577"/>
        <pc:sldMkLst>
          <pc:docMk/>
          <pc:sldMk cId="3042730104" sldId="263"/>
        </pc:sldMkLst>
        <pc:spChg chg="mod">
          <ac:chgData name="Giorgina Courtney" userId="S::giorgina.courtney@hertshelp.net::fa44042b-c2de-4970-b2bb-19d584d17d02" providerId="AD" clId="Web-{BD85FA8B-F058-5AFA-C687-2E0036542B4B}" dt="2026-04-30T11:12:16.503" v="3" actId="20577"/>
          <ac:spMkLst>
            <pc:docMk/>
            <pc:sldMk cId="3042730104" sldId="263"/>
            <ac:spMk id="4" creationId="{BB67D455-E0E1-EC39-BCC8-F6941ECFB684}"/>
          </ac:spMkLst>
        </pc:spChg>
      </pc:sldChg>
    </pc:docChg>
  </pc:docChgLst>
  <pc:docChgLst>
    <pc:chgData name="Giorgina Courtney" userId="S::giorgina.courtney@hertshelp.net::fa44042b-c2de-4970-b2bb-19d584d17d02" providerId="AD" clId="Web-{C19190C5-5821-AAF0-C17A-29B3E7792595}"/>
    <pc:docChg chg="modSld">
      <pc:chgData name="Giorgina Courtney" userId="S::giorgina.courtney@hertshelp.net::fa44042b-c2de-4970-b2bb-19d584d17d02" providerId="AD" clId="Web-{C19190C5-5821-AAF0-C17A-29B3E7792595}" dt="2026-04-30T11:11:44.400" v="20" actId="20577"/>
      <pc:docMkLst>
        <pc:docMk/>
      </pc:docMkLst>
      <pc:sldChg chg="modSp">
        <pc:chgData name="Giorgina Courtney" userId="S::giorgina.courtney@hertshelp.net::fa44042b-c2de-4970-b2bb-19d584d17d02" providerId="AD" clId="Web-{C19190C5-5821-AAF0-C17A-29B3E7792595}" dt="2026-04-30T09:53:36.248" v="19" actId="20577"/>
        <pc:sldMkLst>
          <pc:docMk/>
          <pc:sldMk cId="3045577137" sldId="261"/>
        </pc:sldMkLst>
        <pc:spChg chg="mod">
          <ac:chgData name="Giorgina Courtney" userId="S::giorgina.courtney@hertshelp.net::fa44042b-c2de-4970-b2bb-19d584d17d02" providerId="AD" clId="Web-{C19190C5-5821-AAF0-C17A-29B3E7792595}" dt="2026-04-30T09:53:36.248" v="19" actId="20577"/>
          <ac:spMkLst>
            <pc:docMk/>
            <pc:sldMk cId="3045577137" sldId="261"/>
            <ac:spMk id="8" creationId="{B559068B-B583-432F-B656-592E06701FC4}"/>
          </ac:spMkLst>
        </pc:spChg>
      </pc:sldChg>
      <pc:sldChg chg="modSp">
        <pc:chgData name="Giorgina Courtney" userId="S::giorgina.courtney@hertshelp.net::fa44042b-c2de-4970-b2bb-19d584d17d02" providerId="AD" clId="Web-{C19190C5-5821-AAF0-C17A-29B3E7792595}" dt="2026-04-30T11:11:44.400" v="20" actId="20577"/>
        <pc:sldMkLst>
          <pc:docMk/>
          <pc:sldMk cId="3042730104" sldId="263"/>
        </pc:sldMkLst>
        <pc:spChg chg="mod">
          <ac:chgData name="Giorgina Courtney" userId="S::giorgina.courtney@hertshelp.net::fa44042b-c2de-4970-b2bb-19d584d17d02" providerId="AD" clId="Web-{C19190C5-5821-AAF0-C17A-29B3E7792595}" dt="2026-04-30T11:11:44.400" v="20" actId="20577"/>
          <ac:spMkLst>
            <pc:docMk/>
            <pc:sldMk cId="3042730104" sldId="263"/>
            <ac:spMk id="4" creationId="{BB67D455-E0E1-EC39-BCC8-F6941ECFB684}"/>
          </ac:spMkLst>
        </pc:spChg>
      </pc:sldChg>
    </pc:docChg>
  </pc:docChgLst>
</pc:chgInfo>
</file>

<file path=ppt/comments/modernComment_10E_71C5E837.xml><?xml version="1.0" encoding="utf-8"?>
<p188:cmLst xmlns:a="http://schemas.openxmlformats.org/drawingml/2006/main" xmlns:r="http://schemas.openxmlformats.org/officeDocument/2006/relationships" xmlns:p188="http://schemas.microsoft.com/office/powerpoint/2018/8/main">
  <p188:cm id="{06DD63B3-6295-4395-B7CD-BBDA82392242}" authorId="{1BB31246-6C4B-1FEC-5F27-589EA4C55D93}" status="resolved" created="2023-06-05T16:50:20.041" complete="100000">
    <ac:deMkLst xmlns:ac="http://schemas.microsoft.com/office/drawing/2013/main/command">
      <pc:docMk xmlns:pc="http://schemas.microsoft.com/office/powerpoint/2013/main/command"/>
      <pc:sldMk xmlns:pc="http://schemas.microsoft.com/office/powerpoint/2013/main/command" cId="1908795447" sldId="270"/>
      <ac:graphicFrameMk id="7" creationId="{54993B8C-1098-F1DA-BE09-B077119466B2}"/>
    </ac:deMkLst>
    <p188:replyLst>
      <p188:reply id="{32BEAAF9-0217-4D65-A857-D7B537B9CE55}" authorId="{7F250655-C718-BAA2-27A9-AAA9B7CD54DB}" created="2023-06-06T07:47:45.970">
        <p188:txBody>
          <a:bodyPr/>
          <a:lstStyle/>
          <a:p>
            <a:r>
              <a:rPr lang="en-GB"/>
              <a:t>[@Aston Chambers] can you add this in please </a:t>
            </a:r>
          </a:p>
        </p188:txBody>
      </p188:reply>
      <p188:reply id="{98FB12E2-2625-4F0C-8ACB-8E240B3EA758}" authorId="{CA41AAA4-36A2-E727-FAF3-616A384A7CD4}" created="2023-06-06T08:17:55.893">
        <p188:txBody>
          <a:bodyPr/>
          <a:lstStyle/>
          <a:p>
            <a:r>
              <a:rPr lang="en-GB"/>
              <a:t>added :) </a:t>
            </a:r>
          </a:p>
        </p188:txBody>
      </p188:reply>
    </p188:replyLst>
    <p188:txBody>
      <a:bodyPr/>
      <a:lstStyle/>
      <a:p>
        <a:r>
          <a:rPr lang="en-GB"/>
          <a:t>'Strong leadership skills' needs to be a requirement and possibly 'Outstanding research and analytical abilities' - could replace high standards with an eye for detail?</a:t>
        </a:r>
      </a:p>
    </p188:txBody>
  </p188:cm>
</p188:cmLst>
</file>

<file path=ppt/comments/modernComment_10F_DB3E5F03.xml><?xml version="1.0" encoding="utf-8"?>
<p188:cmLst xmlns:a="http://schemas.openxmlformats.org/drawingml/2006/main" xmlns:r="http://schemas.openxmlformats.org/officeDocument/2006/relationships" xmlns:p188="http://schemas.microsoft.com/office/powerpoint/2018/8/main">
  <p188:cm id="{5BF16D4D-011F-4690-A110-04C1E110B913}" authorId="{1BB31246-6C4B-1FEC-5F27-589EA4C55D93}" status="resolved" created="2023-06-05T16:45:52.970" complete="100000">
    <ac:txMkLst xmlns:ac="http://schemas.microsoft.com/office/drawing/2013/main/command">
      <pc:docMk xmlns:pc="http://schemas.microsoft.com/office/powerpoint/2013/main/command"/>
      <pc:sldMk xmlns:pc="http://schemas.microsoft.com/office/powerpoint/2013/main/command" cId="3678297859" sldId="271"/>
      <ac:spMk id="3" creationId="{E37452B7-1F1F-7E95-33EF-24934F036971}"/>
      <ac:txMk cp="1">
        <ac:context len="2" hash="442"/>
      </ac:txMk>
    </ac:txMkLst>
    <p188:pos x="7599459" y="1896547"/>
    <p188:replyLst>
      <p188:reply id="{82B07DFC-1CEE-4E48-87C4-6A754B525695}" authorId="{7F250655-C718-BAA2-27A9-AAA9B7CD54DB}" created="2023-06-06T07:45:12.464">
        <p188:txBody>
          <a:bodyPr/>
          <a:lstStyle/>
          <a:p>
            <a:r>
              <a:rPr lang="en-GB"/>
              <a:t>Reword to reflect service and HAPP </a:t>
            </a:r>
          </a:p>
        </p188:txBody>
      </p188:reply>
    </p188:replyLst>
    <p188:txBody>
      <a:bodyPr/>
      <a:lstStyle/>
      <a:p>
        <a:r>
          <a:rPr lang="en-GB"/>
          <a:t>HertsHelp service?</a:t>
        </a:r>
      </a:p>
    </p188:txBody>
  </p188:cm>
  <p188:cm id="{77799A14-E367-47E6-837C-2C982470B818}" authorId="{1BB31246-6C4B-1FEC-5F27-589EA4C55D93}" status="resolved" created="2023-06-05T16:45:59.258" complete="100000">
    <ac:txMkLst xmlns:ac="http://schemas.microsoft.com/office/drawing/2013/main/command">
      <pc:docMk xmlns:pc="http://schemas.microsoft.com/office/powerpoint/2013/main/command"/>
      <pc:sldMk xmlns:pc="http://schemas.microsoft.com/office/powerpoint/2013/main/command" cId="3678297859" sldId="271"/>
      <ac:spMk id="3" creationId="{E37452B7-1F1F-7E95-33EF-24934F036971}"/>
      <ac:txMk cp="1185">
        <ac:context len="1353" hash="3394324885"/>
      </ac:txMk>
    </ac:txMkLst>
    <p188:pos x="10054424" y="3814799"/>
    <p188:replyLst>
      <p188:reply id="{17D986C9-3689-4237-AA44-56B8DE427DD2}" authorId="{7F250655-C718-BAA2-27A9-AAA9B7CD54DB}" created="2023-06-06T07:47:08.703">
        <p188:txBody>
          <a:bodyPr/>
          <a:lstStyle/>
          <a:p>
            <a:r>
              <a:rPr lang="en-GB"/>
              <a:t>Reword to reflect service and HAPP </a:t>
            </a:r>
          </a:p>
        </p188:txBody>
      </p188:reply>
    </p188:replyLst>
    <p188:txBody>
      <a:bodyPr/>
      <a:lstStyle/>
      <a:p>
        <a:r>
          <a:rPr lang="en-GB"/>
          <a:t>HertsHelp service?</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38291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76356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2173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04837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735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75484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text with silhou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Picture Placeholder 5"/>
          <p:cNvSpPr>
            <a:spLocks noGrp="1"/>
          </p:cNvSpPr>
          <p:nvPr>
            <p:ph type="pic" sz="quarter" idx="12" hasCustomPrompt="1"/>
          </p:nvPr>
        </p:nvSpPr>
        <p:spPr>
          <a:xfrm>
            <a:off x="6187018" y="1643064"/>
            <a:ext cx="5395383" cy="4852987"/>
          </a:xfrm>
        </p:spPr>
        <p:txBody>
          <a:bodyPr/>
          <a:lstStyle>
            <a:lvl1pPr>
              <a:defRPr baseline="0"/>
            </a:lvl1pPr>
          </a:lstStyle>
          <a:p>
            <a:r>
              <a:rPr lang="en-US"/>
              <a:t>Insert your picture here </a:t>
            </a:r>
          </a:p>
        </p:txBody>
      </p:sp>
    </p:spTree>
    <p:extLst>
      <p:ext uri="{BB962C8B-B14F-4D97-AF65-F5344CB8AC3E}">
        <p14:creationId xmlns:p14="http://schemas.microsoft.com/office/powerpoint/2010/main" val="922767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bullet points with silhou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4"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Picture Placeholder 5"/>
          <p:cNvSpPr>
            <a:spLocks noGrp="1"/>
          </p:cNvSpPr>
          <p:nvPr>
            <p:ph type="pic" sz="quarter" idx="12" hasCustomPrompt="1"/>
          </p:nvPr>
        </p:nvSpPr>
        <p:spPr>
          <a:xfrm>
            <a:off x="6187018" y="1643064"/>
            <a:ext cx="5395383" cy="4852987"/>
          </a:xfrm>
        </p:spPr>
        <p:txBody>
          <a:bodyPr/>
          <a:lstStyle>
            <a:lvl1pPr>
              <a:defRPr baseline="0"/>
            </a:lvl1pPr>
          </a:lstStyle>
          <a:p>
            <a:r>
              <a:rPr lang="en-US"/>
              <a:t>Insert your picture here </a:t>
            </a:r>
          </a:p>
        </p:txBody>
      </p:sp>
    </p:spTree>
    <p:extLst>
      <p:ext uri="{BB962C8B-B14F-4D97-AF65-F5344CB8AC3E}">
        <p14:creationId xmlns:p14="http://schemas.microsoft.com/office/powerpoint/2010/main" val="2255814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Chart Placeholder 5"/>
          <p:cNvSpPr>
            <a:spLocks noGrp="1"/>
          </p:cNvSpPr>
          <p:nvPr>
            <p:ph type="chart" sz="quarter" idx="13"/>
          </p:nvPr>
        </p:nvSpPr>
        <p:spPr>
          <a:xfrm>
            <a:off x="6187018" y="1643064"/>
            <a:ext cx="5395383" cy="4852987"/>
          </a:xfrm>
        </p:spPr>
        <p:txBody>
          <a:bodyPr/>
          <a:lstStyle/>
          <a:p>
            <a:endParaRPr lang="en-US"/>
          </a:p>
        </p:txBody>
      </p:sp>
    </p:spTree>
    <p:extLst>
      <p:ext uri="{BB962C8B-B14F-4D97-AF65-F5344CB8AC3E}">
        <p14:creationId xmlns:p14="http://schemas.microsoft.com/office/powerpoint/2010/main" val="2100957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slide: tab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6" name="Table Placeholder 5"/>
          <p:cNvSpPr>
            <a:spLocks noGrp="1"/>
          </p:cNvSpPr>
          <p:nvPr>
            <p:ph type="tbl" sz="quarter" idx="13"/>
          </p:nvPr>
        </p:nvSpPr>
        <p:spPr>
          <a:xfrm>
            <a:off x="609600" y="1643064"/>
            <a:ext cx="10972800" cy="4852987"/>
          </a:xfrm>
        </p:spPr>
        <p:txBody>
          <a:bodyPr/>
          <a:lstStyle/>
          <a:p>
            <a:endParaRPr lang="en-US"/>
          </a:p>
        </p:txBody>
      </p:sp>
    </p:spTree>
    <p:extLst>
      <p:ext uri="{BB962C8B-B14F-4D97-AF65-F5344CB8AC3E}">
        <p14:creationId xmlns:p14="http://schemas.microsoft.com/office/powerpoint/2010/main" val="3547798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slide: med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Media Placeholder 5"/>
          <p:cNvSpPr>
            <a:spLocks noGrp="1"/>
          </p:cNvSpPr>
          <p:nvPr>
            <p:ph type="media" sz="quarter" idx="13"/>
          </p:nvPr>
        </p:nvSpPr>
        <p:spPr>
          <a:xfrm>
            <a:off x="6187018" y="1643729"/>
            <a:ext cx="5395383" cy="4852987"/>
          </a:xfrm>
        </p:spPr>
        <p:txBody>
          <a:bodyPr/>
          <a:lstStyle/>
          <a:p>
            <a:endParaRPr lang="en-US"/>
          </a:p>
        </p:txBody>
      </p:sp>
    </p:spTree>
    <p:extLst>
      <p:ext uri="{BB962C8B-B14F-4D97-AF65-F5344CB8AC3E}">
        <p14:creationId xmlns:p14="http://schemas.microsoft.com/office/powerpoint/2010/main" val="3307078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198634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slide: Quo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Text Placeholder 9"/>
          <p:cNvSpPr>
            <a:spLocks noGrp="1"/>
          </p:cNvSpPr>
          <p:nvPr>
            <p:ph type="body" sz="quarter" idx="10"/>
          </p:nvPr>
        </p:nvSpPr>
        <p:spPr>
          <a:xfrm>
            <a:off x="609601" y="1643064"/>
            <a:ext cx="5401072" cy="4852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9"/>
          <p:cNvSpPr>
            <a:spLocks noGrp="1"/>
          </p:cNvSpPr>
          <p:nvPr>
            <p:ph type="body" sz="quarter" idx="11" hasCustomPrompt="1"/>
          </p:nvPr>
        </p:nvSpPr>
        <p:spPr>
          <a:xfrm>
            <a:off x="6181328" y="1643064"/>
            <a:ext cx="5401072" cy="2392715"/>
          </a:xfrm>
        </p:spPr>
        <p:txBody>
          <a:bodyPr/>
          <a:lstStyle/>
          <a:p>
            <a:pPr lvl="0"/>
            <a:r>
              <a:rPr lang="en-GB"/>
              <a:t>Insert your quote here</a:t>
            </a:r>
            <a:endParaRPr lang="en-US"/>
          </a:p>
        </p:txBody>
      </p:sp>
    </p:spTree>
    <p:extLst>
      <p:ext uri="{BB962C8B-B14F-4D97-AF65-F5344CB8AC3E}">
        <p14:creationId xmlns:p14="http://schemas.microsoft.com/office/powerpoint/2010/main" val="27598753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slide: Heritage with silhouette">
    <p:spTree>
      <p:nvGrpSpPr>
        <p:cNvPr id="1" name=""/>
        <p:cNvGrpSpPr/>
        <p:nvPr/>
      </p:nvGrpSpPr>
      <p:grpSpPr>
        <a:xfrm>
          <a:off x="0" y="0"/>
          <a:ext cx="0" cy="0"/>
          <a:chOff x="0" y="0"/>
          <a:chExt cx="0" cy="0"/>
        </a:xfrm>
      </p:grpSpPr>
      <p:sp>
        <p:nvSpPr>
          <p:cNvPr id="3" name="Title 1"/>
          <p:cNvSpPr>
            <a:spLocks noGrp="1"/>
          </p:cNvSpPr>
          <p:nvPr>
            <p:ph type="title"/>
          </p:nvPr>
        </p:nvSpPr>
        <p:spPr>
          <a:xfrm>
            <a:off x="470939" y="276652"/>
            <a:ext cx="5643877" cy="2249238"/>
          </a:xfrm>
        </p:spPr>
        <p:txBody>
          <a:bodyPr/>
          <a:lstStyle>
            <a:lvl1pPr>
              <a:defRPr>
                <a:solidFill>
                  <a:schemeClr val="tx1"/>
                </a:solidFill>
              </a:defRPr>
            </a:lvl1pPr>
          </a:lstStyle>
          <a:p>
            <a:r>
              <a:rPr lang="en-US"/>
              <a:t>Click to edit Master title style</a:t>
            </a:r>
          </a:p>
        </p:txBody>
      </p:sp>
      <p:sp>
        <p:nvSpPr>
          <p:cNvPr id="4" name="Text Placeholder 3"/>
          <p:cNvSpPr>
            <a:spLocks noGrp="1"/>
          </p:cNvSpPr>
          <p:nvPr>
            <p:ph type="body" sz="quarter" idx="10" hasCustomPrompt="1"/>
          </p:nvPr>
        </p:nvSpPr>
        <p:spPr>
          <a:xfrm>
            <a:off x="470938" y="2864028"/>
            <a:ext cx="4552951" cy="1298575"/>
          </a:xfrm>
          <a:prstGeom prst="rect">
            <a:avLst/>
          </a:prstGeom>
        </p:spPr>
        <p:txBody>
          <a:bodyPr vert="horz"/>
          <a:lstStyle>
            <a:lvl1pPr marL="0" indent="0">
              <a:buNone/>
              <a:defRPr sz="2000" baseline="0">
                <a:solidFill>
                  <a:srgbClr val="004B88"/>
                </a:solidFill>
                <a:latin typeface="Open Sans"/>
                <a:cs typeface="Open Sans"/>
              </a:defRPr>
            </a:lvl1pPr>
          </a:lstStyle>
          <a:p>
            <a:pPr lvl="0"/>
            <a:r>
              <a:rPr lang="en-GB"/>
              <a:t>Sub title</a:t>
            </a:r>
            <a:endParaRPr lang="en-US"/>
          </a:p>
        </p:txBody>
      </p:sp>
      <p:sp>
        <p:nvSpPr>
          <p:cNvPr id="7" name="Picture Placeholder 6"/>
          <p:cNvSpPr>
            <a:spLocks noGrp="1"/>
          </p:cNvSpPr>
          <p:nvPr>
            <p:ph type="pic" sz="quarter" idx="11"/>
          </p:nvPr>
        </p:nvSpPr>
        <p:spPr>
          <a:xfrm>
            <a:off x="6114816" y="276653"/>
            <a:ext cx="5681369" cy="6257498"/>
          </a:xfrm>
          <a:prstGeom prst="rect">
            <a:avLst/>
          </a:prstGeom>
        </p:spPr>
        <p:txBody>
          <a:bodyPr vert="horz"/>
          <a:lstStyle/>
          <a:p>
            <a:r>
              <a:rPr lang="en-US"/>
              <a:t>Drag picture to placeholder or click icon to add</a:t>
            </a:r>
          </a:p>
        </p:txBody>
      </p:sp>
    </p:spTree>
    <p:extLst>
      <p:ext uri="{BB962C8B-B14F-4D97-AF65-F5344CB8AC3E}">
        <p14:creationId xmlns:p14="http://schemas.microsoft.com/office/powerpoint/2010/main" val="35376794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24417" y="260350"/>
            <a:ext cx="109728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24417" y="1628775"/>
            <a:ext cx="5384800" cy="4176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6212417" y="1628775"/>
            <a:ext cx="5384800" cy="4176713"/>
          </a:xfrm>
        </p:spPr>
        <p:txBody>
          <a:bodyPr/>
          <a:lstStyle/>
          <a:p>
            <a:pPr lvl="0"/>
            <a:endParaRPr lang="en-GB" noProof="0"/>
          </a:p>
        </p:txBody>
      </p:sp>
      <p:sp>
        <p:nvSpPr>
          <p:cNvPr id="5" name="Date Placeholder 7">
            <a:extLst>
              <a:ext uri="{FF2B5EF4-FFF2-40B4-BE49-F238E27FC236}">
                <a16:creationId xmlns:a16="http://schemas.microsoft.com/office/drawing/2014/main" id="{68E4FB8A-31ED-B938-FFB0-9C38CEA44989}"/>
              </a:ext>
            </a:extLst>
          </p:cNvPr>
          <p:cNvSpPr>
            <a:spLocks noGrp="1" noChangeArrowheads="1"/>
          </p:cNvSpPr>
          <p:nvPr>
            <p:ph type="dt" sz="half" idx="10"/>
          </p:nvPr>
        </p:nvSpPr>
        <p:spPr/>
        <p:txBody>
          <a:bodyPr/>
          <a:lstStyle>
            <a:lvl1pPr>
              <a:defRPr/>
            </a:lvl1pPr>
          </a:lstStyle>
          <a:p>
            <a:pPr>
              <a:defRPr/>
            </a:pPr>
            <a:endParaRPr lang="en-GB" altLang="en-US"/>
          </a:p>
        </p:txBody>
      </p:sp>
    </p:spTree>
    <p:extLst>
      <p:ext uri="{BB962C8B-B14F-4D97-AF65-F5344CB8AC3E}">
        <p14:creationId xmlns:p14="http://schemas.microsoft.com/office/powerpoint/2010/main" val="3381131117"/>
      </p:ext>
    </p:extLst>
  </p:cSld>
  <p:clrMapOvr>
    <a:masterClrMapping/>
  </p:clrMapOvr>
  <p:transition spd="slow" advClick="0" advTm="8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62099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69284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886507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10747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72853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67162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0464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4/30/2026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5115491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dirty="0"/>
              <a:t>4/30/2026</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623593049"/>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287829736"/>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95" r:id="rId7"/>
    <p:sldLayoutId id="2147483696" r:id="rId8"/>
  </p:sldLayoutIdLst>
  <p:txStyles>
    <p:titleStyle>
      <a:lvl1pPr algn="l" defTabSz="457200" rtl="0" eaLnBrk="1" latinLnBrk="0" hangingPunct="1">
        <a:spcBef>
          <a:spcPct val="0"/>
        </a:spcBef>
        <a:buNone/>
        <a:defRPr sz="4400" b="1" kern="1200">
          <a:solidFill>
            <a:schemeClr val="tx1"/>
          </a:solidFill>
          <a:latin typeface="Open Sans"/>
          <a:ea typeface="+mj-ea"/>
          <a:cs typeface="Open Sans"/>
        </a:defRPr>
      </a:lvl1pPr>
    </p:titleStyle>
    <p:bodyStyle>
      <a:lvl1pPr marL="342900" indent="-342900" algn="l" defTabSz="457200" rtl="0" eaLnBrk="1" latinLnBrk="0" hangingPunct="1">
        <a:spcBef>
          <a:spcPct val="20000"/>
        </a:spcBef>
        <a:buFont typeface="Arial"/>
        <a:buChar char="•"/>
        <a:defRPr sz="2000" kern="1200">
          <a:solidFill>
            <a:schemeClr val="tx1"/>
          </a:solidFill>
          <a:latin typeface="Open Sans"/>
          <a:ea typeface="+mn-ea"/>
          <a:cs typeface="Open Sans"/>
        </a:defRPr>
      </a:lvl1pPr>
      <a:lvl2pPr marL="742950" indent="-285750" algn="l" defTabSz="457200" rtl="0" eaLnBrk="1" latinLnBrk="0" hangingPunct="1">
        <a:spcBef>
          <a:spcPct val="20000"/>
        </a:spcBef>
        <a:buFont typeface="Arial"/>
        <a:buChar char="–"/>
        <a:defRPr sz="20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1.xm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mailto:recruitment@hertshelp.net" TargetMode="External"/><Relationship Id="rId2" Type="http://schemas.openxmlformats.org/officeDocument/2006/relationships/image" Target="../media/image5.jpeg"/><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F_DB3E5F0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E_71C5E83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recruitment@hertshelp.net"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9C520-9F31-00FB-F214-FB2A981DD3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252D0-39A0-BAFF-38B9-61EC131D4535}"/>
              </a:ext>
            </a:extLst>
          </p:cNvPr>
          <p:cNvSpPr>
            <a:spLocks noGrp="1"/>
          </p:cNvSpPr>
          <p:nvPr>
            <p:ph type="title"/>
          </p:nvPr>
        </p:nvSpPr>
        <p:spPr>
          <a:xfrm>
            <a:off x="664750" y="1066339"/>
            <a:ext cx="5326450" cy="3069959"/>
          </a:xfrm>
        </p:spPr>
        <p:txBody>
          <a:bodyPr>
            <a:noAutofit/>
          </a:bodyPr>
          <a:lstStyle/>
          <a:p>
            <a:r>
              <a:rPr lang="en-US" sz="6600">
                <a:solidFill>
                  <a:srgbClr val="433472"/>
                </a:solidFill>
                <a:latin typeface="Calibri"/>
                <a:cs typeface="Calibri Light"/>
              </a:rPr>
              <a:t>Connecting Officer </a:t>
            </a:r>
            <a:br>
              <a:rPr lang="en-US" sz="6600">
                <a:latin typeface="Calibri"/>
                <a:cs typeface="Calibri Light"/>
              </a:rPr>
            </a:br>
            <a:r>
              <a:rPr lang="en-US" sz="6600" b="0">
                <a:solidFill>
                  <a:srgbClr val="433472"/>
                </a:solidFill>
                <a:latin typeface="Calibri"/>
                <a:cs typeface="Calibri Light"/>
              </a:rPr>
              <a:t>Job Pack </a:t>
            </a:r>
            <a:endParaRPr lang="en-GB" sz="6600" b="0">
              <a:solidFill>
                <a:srgbClr val="433472"/>
              </a:solidFill>
              <a:latin typeface="Calibri"/>
              <a:cs typeface="Calibri Light"/>
            </a:endParaRPr>
          </a:p>
        </p:txBody>
      </p:sp>
      <p:pic>
        <p:nvPicPr>
          <p:cNvPr id="5" name="Picture 8">
            <a:extLst>
              <a:ext uri="{FF2B5EF4-FFF2-40B4-BE49-F238E27FC236}">
                <a16:creationId xmlns:a16="http://schemas.microsoft.com/office/drawing/2014/main" id="{A02BFD71-CB47-8E01-B1E6-3B18246B78B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64372" y="5767853"/>
            <a:ext cx="1524771" cy="557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descr="A blue and white logo&#10;&#10;Description automatically generated">
            <a:extLst>
              <a:ext uri="{FF2B5EF4-FFF2-40B4-BE49-F238E27FC236}">
                <a16:creationId xmlns:a16="http://schemas.microsoft.com/office/drawing/2014/main" id="{B7E8ECA9-7D87-6BE7-FC1A-78F1D349AF82}"/>
              </a:ext>
            </a:extLst>
          </p:cNvPr>
          <p:cNvPicPr>
            <a:picLocks noChangeAspect="1"/>
          </p:cNvPicPr>
          <p:nvPr/>
        </p:nvPicPr>
        <p:blipFill rotWithShape="1">
          <a:blip r:embed="rId3"/>
          <a:srcRect r="31460"/>
          <a:stretch/>
        </p:blipFill>
        <p:spPr>
          <a:xfrm>
            <a:off x="609101" y="5700647"/>
            <a:ext cx="1295547" cy="691621"/>
          </a:xfrm>
          <a:prstGeom prst="rect">
            <a:avLst/>
          </a:prstGeom>
        </p:spPr>
      </p:pic>
      <p:pic>
        <p:nvPicPr>
          <p:cNvPr id="3" name="Picture 2" descr="Hertfordshire County Council - YouTube">
            <a:extLst>
              <a:ext uri="{FF2B5EF4-FFF2-40B4-BE49-F238E27FC236}">
                <a16:creationId xmlns:a16="http://schemas.microsoft.com/office/drawing/2014/main" id="{A03533EA-8CE9-4BDA-F15F-135644C8112C}"/>
              </a:ext>
            </a:extLst>
          </p:cNvPr>
          <p:cNvPicPr>
            <a:picLocks noChangeAspect="1"/>
          </p:cNvPicPr>
          <p:nvPr/>
        </p:nvPicPr>
        <p:blipFill rotWithShape="1">
          <a:blip r:embed="rId4"/>
          <a:srcRect t="15328" r="730" b="29197"/>
          <a:stretch/>
        </p:blipFill>
        <p:spPr>
          <a:xfrm>
            <a:off x="5333614" y="5538682"/>
            <a:ext cx="1524771" cy="853586"/>
          </a:xfrm>
          <a:prstGeom prst="rect">
            <a:avLst/>
          </a:prstGeom>
        </p:spPr>
      </p:pic>
      <p:pic>
        <p:nvPicPr>
          <p:cNvPr id="6" name="Picture 5">
            <a:extLst>
              <a:ext uri="{FF2B5EF4-FFF2-40B4-BE49-F238E27FC236}">
                <a16:creationId xmlns:a16="http://schemas.microsoft.com/office/drawing/2014/main" id="{FEF99D50-3A52-FAF5-7B67-5DDA6416E1F0}"/>
              </a:ext>
            </a:extLst>
          </p:cNvPr>
          <p:cNvPicPr>
            <a:picLocks noChangeAspect="1"/>
          </p:cNvPicPr>
          <p:nvPr/>
        </p:nvPicPr>
        <p:blipFill>
          <a:blip r:embed="rId5"/>
          <a:stretch>
            <a:fillRect/>
          </a:stretch>
        </p:blipFill>
        <p:spPr>
          <a:xfrm>
            <a:off x="6420898" y="234222"/>
            <a:ext cx="4913948" cy="4868130"/>
          </a:xfrm>
          <a:prstGeom prst="rect">
            <a:avLst/>
          </a:prstGeom>
        </p:spPr>
      </p:pic>
      <p:sp>
        <p:nvSpPr>
          <p:cNvPr id="7" name="Rectangle 6">
            <a:extLst>
              <a:ext uri="{FF2B5EF4-FFF2-40B4-BE49-F238E27FC236}">
                <a16:creationId xmlns:a16="http://schemas.microsoft.com/office/drawing/2014/main" id="{FE557844-E525-2417-1116-24687095C5AF}"/>
              </a:ext>
            </a:extLst>
          </p:cNvPr>
          <p:cNvSpPr/>
          <p:nvPr/>
        </p:nvSpPr>
        <p:spPr>
          <a:xfrm>
            <a:off x="8412480" y="5102352"/>
            <a:ext cx="3779520" cy="162763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08978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EF6118E-44FB-4509-B4D9-129052E4C6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3999" y="857250"/>
            <a:ext cx="9141714"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US" sz="1350">
              <a:solidFill>
                <a:prstClr val="white"/>
              </a:solidFill>
              <a:latin typeface="Calibri" panose="020F0502020204030204"/>
            </a:endParaRPr>
          </a:p>
        </p:txBody>
      </p:sp>
      <p:sp>
        <p:nvSpPr>
          <p:cNvPr id="2" name="Title 1">
            <a:extLst>
              <a:ext uri="{FF2B5EF4-FFF2-40B4-BE49-F238E27FC236}">
                <a16:creationId xmlns:a16="http://schemas.microsoft.com/office/drawing/2014/main" id="{12FDCBA7-02FD-2EBD-B6E4-DFF9A02DE5C2}"/>
              </a:ext>
            </a:extLst>
          </p:cNvPr>
          <p:cNvSpPr>
            <a:spLocks noGrp="1"/>
          </p:cNvSpPr>
          <p:nvPr>
            <p:ph type="title"/>
          </p:nvPr>
        </p:nvSpPr>
        <p:spPr>
          <a:xfrm>
            <a:off x="-204235" y="577595"/>
            <a:ext cx="5050465" cy="559310"/>
          </a:xfrm>
        </p:spPr>
        <p:txBody>
          <a:bodyPr anchor="b">
            <a:noAutofit/>
          </a:bodyPr>
          <a:lstStyle/>
          <a:p>
            <a:pPr algn="ctr"/>
            <a:r>
              <a:rPr lang="en-GB" sz="4000" b="1">
                <a:solidFill>
                  <a:srgbClr val="433472"/>
                </a:solidFill>
                <a:latin typeface="Calibri"/>
                <a:cs typeface="Calibri Light"/>
              </a:rPr>
              <a:t>Dear Applicant</a:t>
            </a:r>
            <a:endParaRPr lang="en-GB" sz="4000" b="1">
              <a:latin typeface="Calibri"/>
              <a:cs typeface="Calibri Light"/>
            </a:endParaRPr>
          </a:p>
        </p:txBody>
      </p:sp>
      <p:sp>
        <p:nvSpPr>
          <p:cNvPr id="5" name="TextBox 4">
            <a:extLst>
              <a:ext uri="{FF2B5EF4-FFF2-40B4-BE49-F238E27FC236}">
                <a16:creationId xmlns:a16="http://schemas.microsoft.com/office/drawing/2014/main" id="{ADBB15D4-C208-5AF5-2C6F-D1FD5FCA0770}"/>
              </a:ext>
            </a:extLst>
          </p:cNvPr>
          <p:cNvSpPr txBox="1"/>
          <p:nvPr/>
        </p:nvSpPr>
        <p:spPr>
          <a:xfrm>
            <a:off x="723890" y="1168658"/>
            <a:ext cx="5503174" cy="4832092"/>
          </a:xfrm>
          <a:prstGeom prst="rect">
            <a:avLst/>
          </a:prstGeom>
          <a:noFill/>
        </p:spPr>
        <p:txBody>
          <a:bodyPr wrap="square" lIns="91440" tIns="45720" rIns="91440" bIns="45720" anchor="t">
            <a:spAutoFit/>
          </a:bodyPr>
          <a:lstStyle/>
          <a:p>
            <a:r>
              <a:rPr lang="en-GB" sz="1400">
                <a:latin typeface="Arial"/>
                <a:ea typeface="Arial"/>
                <a:cs typeface="Arial"/>
              </a:rPr>
              <a:t>Thank you for your interest in working for the HertsHelp Service, delivered by the Hertfordshire Advice Providers Partnership.</a:t>
            </a:r>
            <a:br>
              <a:rPr lang="en-GB" sz="1400">
                <a:latin typeface="Arial"/>
                <a:ea typeface="Arial"/>
                <a:cs typeface="Arial"/>
              </a:rPr>
            </a:br>
            <a:r>
              <a:rPr lang="en-GB" sz="1400">
                <a:latin typeface="Arial"/>
                <a:ea typeface="Arial"/>
                <a:cs typeface="Arial"/>
              </a:rPr>
              <a:t> </a:t>
            </a:r>
            <a:br>
              <a:rPr lang="en-GB" sz="1400">
                <a:latin typeface="Arial"/>
                <a:ea typeface="Arial"/>
                <a:cs typeface="Arial"/>
              </a:rPr>
            </a:br>
            <a:r>
              <a:rPr lang="en-GB" sz="1400">
                <a:latin typeface="Arial"/>
                <a:ea typeface="Arial"/>
                <a:cs typeface="Arial"/>
              </a:rPr>
              <a:t>This job pack should give you everything you need to know to apply for this role and what it means to work with us. </a:t>
            </a:r>
            <a:br>
              <a:rPr lang="en-GB" sz="1400">
                <a:latin typeface="Arial"/>
                <a:ea typeface="Arial"/>
                <a:cs typeface="Arial"/>
              </a:rPr>
            </a:br>
            <a:br>
              <a:rPr lang="en-GB" sz="1400">
                <a:latin typeface="Arial"/>
                <a:ea typeface="Arial"/>
                <a:cs typeface="Arial"/>
              </a:rPr>
            </a:br>
            <a:r>
              <a:rPr lang="en-GB" sz="1400">
                <a:latin typeface="Arial"/>
                <a:ea typeface="Arial"/>
                <a:cs typeface="Arial"/>
              </a:rPr>
              <a:t>In this pack you’ll find:</a:t>
            </a:r>
            <a:br>
              <a:rPr lang="en-GB" sz="1400">
                <a:latin typeface="Arial"/>
                <a:ea typeface="Arial"/>
                <a:cs typeface="Arial"/>
              </a:rPr>
            </a:br>
            <a:br>
              <a:rPr lang="en-GB" sz="1400">
                <a:latin typeface="Arial"/>
                <a:ea typeface="Arial"/>
                <a:cs typeface="Arial"/>
              </a:rPr>
            </a:br>
            <a:r>
              <a:rPr lang="en-GB" sz="1400">
                <a:latin typeface="Arial"/>
                <a:ea typeface="Arial"/>
                <a:cs typeface="Arial"/>
              </a:rPr>
              <a:t>•  Information about HertsHelp </a:t>
            </a:r>
            <a:br>
              <a:rPr lang="en-GB" sz="1400">
                <a:latin typeface="Arial"/>
                <a:ea typeface="Arial"/>
                <a:cs typeface="Arial"/>
              </a:rPr>
            </a:br>
            <a:r>
              <a:rPr lang="en-GB" sz="1400">
                <a:latin typeface="Arial"/>
                <a:ea typeface="Arial"/>
                <a:cs typeface="Arial"/>
              </a:rPr>
              <a:t>•  Purpose of the job </a:t>
            </a:r>
            <a:br>
              <a:rPr lang="en-GB" sz="1400">
                <a:latin typeface="Arial"/>
                <a:ea typeface="Arial"/>
                <a:cs typeface="Arial"/>
              </a:rPr>
            </a:br>
            <a:r>
              <a:rPr lang="en-GB" sz="1400">
                <a:latin typeface="Arial"/>
                <a:ea typeface="Arial"/>
                <a:cs typeface="Arial"/>
              </a:rPr>
              <a:t>•  Job description and person specification </a:t>
            </a:r>
            <a:br>
              <a:rPr lang="en-GB" sz="1400">
                <a:latin typeface="Arial"/>
                <a:ea typeface="Arial"/>
                <a:cs typeface="Arial"/>
              </a:rPr>
            </a:br>
            <a:r>
              <a:rPr lang="en-GB" sz="1400">
                <a:latin typeface="Arial"/>
                <a:ea typeface="Arial"/>
                <a:cs typeface="Arial"/>
              </a:rPr>
              <a:t>•  Interview and Application Process</a:t>
            </a:r>
            <a:br>
              <a:rPr lang="en-GB" sz="1400">
                <a:latin typeface="Arial"/>
                <a:ea typeface="Arial"/>
                <a:cs typeface="Arial"/>
              </a:rPr>
            </a:br>
            <a:r>
              <a:rPr lang="en-GB" sz="1400">
                <a:latin typeface="Arial"/>
                <a:ea typeface="Arial"/>
                <a:cs typeface="Arial"/>
              </a:rPr>
              <a:t>•  Candidate guidance notes </a:t>
            </a:r>
            <a:br>
              <a:rPr lang="en-GB" sz="1400">
                <a:latin typeface="Arial"/>
                <a:ea typeface="Arial"/>
                <a:cs typeface="Arial"/>
              </a:rPr>
            </a:br>
            <a:br>
              <a:rPr lang="en-GB" sz="1400">
                <a:latin typeface="Arial"/>
                <a:ea typeface="Arial"/>
                <a:cs typeface="Arial"/>
              </a:rPr>
            </a:br>
            <a:r>
              <a:rPr lang="en-GB" sz="1400" b="1">
                <a:latin typeface="Arial"/>
                <a:ea typeface="Arial"/>
                <a:cs typeface="Arial"/>
              </a:rPr>
              <a:t>Want to chat about this role?  </a:t>
            </a:r>
            <a:br>
              <a:rPr lang="en-GB" sz="1400">
                <a:latin typeface="Arial"/>
                <a:ea typeface="Arial"/>
                <a:cs typeface="Arial"/>
              </a:rPr>
            </a:br>
            <a:r>
              <a:rPr lang="en-GB" sz="1400">
                <a:latin typeface="Arial"/>
                <a:ea typeface="Arial"/>
                <a:cs typeface="Arial"/>
              </a:rPr>
              <a:t>If you want to chat about the role further, contact </a:t>
            </a:r>
            <a:r>
              <a:rPr lang="en-GB" sz="1400">
                <a:latin typeface="Arial"/>
                <a:cs typeface="Arial"/>
                <a:hlinkClick r:id="rId3"/>
              </a:rPr>
              <a:t>recruitment@hertshelp.net</a:t>
            </a:r>
            <a:r>
              <a:rPr lang="en-GB" sz="1400">
                <a:latin typeface="Arial"/>
                <a:cs typeface="Arial"/>
              </a:rPr>
              <a:t> to</a:t>
            </a:r>
            <a:r>
              <a:rPr lang="en-GB" sz="1400">
                <a:latin typeface="Arial"/>
                <a:ea typeface="Arial"/>
                <a:cs typeface="Arial"/>
              </a:rPr>
              <a:t> arrange an informal conversation</a:t>
            </a:r>
            <a:br>
              <a:rPr lang="en-GB" sz="1400">
                <a:latin typeface="Arial"/>
                <a:ea typeface="Arial"/>
                <a:cs typeface="Arial"/>
              </a:rPr>
            </a:br>
            <a:br>
              <a:rPr lang="en-GB" sz="1400">
                <a:latin typeface="Arial"/>
                <a:ea typeface="Arial"/>
                <a:cs typeface="Arial"/>
              </a:rPr>
            </a:br>
            <a:r>
              <a:rPr lang="en-GB" sz="1400">
                <a:latin typeface="Arial"/>
                <a:ea typeface="Arial"/>
                <a:cs typeface="Arial"/>
              </a:rPr>
              <a:t>We look forward to hearing from you!  </a:t>
            </a:r>
          </a:p>
          <a:p>
            <a:endParaRPr lang="en-GB" sz="1400">
              <a:latin typeface="Arial"/>
              <a:ea typeface="Arial"/>
              <a:cs typeface="Arial"/>
            </a:endParaRPr>
          </a:p>
          <a:p>
            <a:r>
              <a:rPr lang="en-GB" sz="1400" err="1">
                <a:latin typeface="Arial"/>
                <a:ea typeface="Arial"/>
                <a:cs typeface="Arial"/>
              </a:rPr>
              <a:t>Giorgina</a:t>
            </a:r>
            <a:r>
              <a:rPr lang="en-GB" sz="1400">
                <a:latin typeface="Arial"/>
                <a:ea typeface="Arial"/>
                <a:cs typeface="Arial"/>
              </a:rPr>
              <a:t> Courtney </a:t>
            </a:r>
            <a:br>
              <a:rPr lang="en-GB" sz="1400">
                <a:latin typeface="Arial"/>
                <a:ea typeface="Arial"/>
                <a:cs typeface="Arial"/>
              </a:rPr>
            </a:br>
            <a:r>
              <a:rPr lang="en-GB" sz="1400">
                <a:latin typeface="Arial"/>
                <a:ea typeface="Arial"/>
                <a:cs typeface="Arial"/>
              </a:rPr>
              <a:t>HertsHelp Service and Development Manager </a:t>
            </a:r>
            <a:endParaRPr lang="en-GB" sz="1400">
              <a:latin typeface="Arial"/>
              <a:cs typeface="Arial"/>
            </a:endParaRPr>
          </a:p>
        </p:txBody>
      </p:sp>
      <p:pic>
        <p:nvPicPr>
          <p:cNvPr id="6" name="Picture 5">
            <a:extLst>
              <a:ext uri="{FF2B5EF4-FFF2-40B4-BE49-F238E27FC236}">
                <a16:creationId xmlns:a16="http://schemas.microsoft.com/office/drawing/2014/main" id="{FCC6E210-D9C1-D598-F5B3-5613660EA852}"/>
              </a:ext>
            </a:extLst>
          </p:cNvPr>
          <p:cNvPicPr>
            <a:picLocks noChangeAspect="1"/>
          </p:cNvPicPr>
          <p:nvPr/>
        </p:nvPicPr>
        <p:blipFill rotWithShape="1">
          <a:blip r:embed="rId4"/>
          <a:srcRect l="1982" t="1302" r="2044" b="3544"/>
          <a:stretch/>
        </p:blipFill>
        <p:spPr>
          <a:xfrm>
            <a:off x="6675120" y="641806"/>
            <a:ext cx="4873752" cy="4695304"/>
          </a:xfrm>
          <a:prstGeom prst="rect">
            <a:avLst/>
          </a:prstGeom>
          <a:effectLst/>
        </p:spPr>
      </p:pic>
    </p:spTree>
    <p:extLst>
      <p:ext uri="{BB962C8B-B14F-4D97-AF65-F5344CB8AC3E}">
        <p14:creationId xmlns:p14="http://schemas.microsoft.com/office/powerpoint/2010/main" val="326787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70BE1F5-E43F-A396-956B-466384D108FF}"/>
              </a:ext>
            </a:extLst>
          </p:cNvPr>
          <p:cNvSpPr/>
          <p:nvPr/>
        </p:nvSpPr>
        <p:spPr>
          <a:xfrm>
            <a:off x="0" y="-5471"/>
            <a:ext cx="3457295" cy="6860258"/>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B559068B-B583-432F-B656-592E06701FC4}"/>
              </a:ext>
            </a:extLst>
          </p:cNvPr>
          <p:cNvSpPr txBox="1"/>
          <p:nvPr/>
        </p:nvSpPr>
        <p:spPr>
          <a:xfrm>
            <a:off x="329259" y="169332"/>
            <a:ext cx="2953924" cy="5293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dirty="0">
              <a:ea typeface="Calibri"/>
              <a:cs typeface="Calibri"/>
            </a:endParaRPr>
          </a:p>
          <a:p>
            <a:endParaRPr lang="en-GB" sz="1600" dirty="0">
              <a:solidFill>
                <a:schemeClr val="bg1"/>
              </a:solidFill>
              <a:latin typeface="Segoe UI"/>
              <a:cs typeface="Segoe UI"/>
            </a:endParaRPr>
          </a:p>
          <a:p>
            <a:r>
              <a:rPr lang="en-GB" sz="1600" b="1" dirty="0">
                <a:solidFill>
                  <a:schemeClr val="bg1"/>
                </a:solidFill>
                <a:latin typeface="Segoe UI"/>
                <a:cs typeface="Segoe UI"/>
              </a:rPr>
              <a:t>Reporting to: </a:t>
            </a:r>
            <a:endParaRPr lang="en-GB" sz="1600" dirty="0">
              <a:solidFill>
                <a:schemeClr val="bg1"/>
              </a:solidFill>
              <a:latin typeface="Segoe UI"/>
              <a:cs typeface="Segoe UI"/>
            </a:endParaRPr>
          </a:p>
          <a:p>
            <a:r>
              <a:rPr lang="en-GB" sz="1600" dirty="0">
                <a:solidFill>
                  <a:schemeClr val="bg1"/>
                </a:solidFill>
                <a:latin typeface="Segoe UI"/>
                <a:cs typeface="Segoe UI"/>
              </a:rPr>
              <a:t>Team Leader</a:t>
            </a:r>
            <a:endParaRPr lang="en-GB">
              <a:solidFill>
                <a:srgbClr val="000000"/>
              </a:solidFill>
              <a:latin typeface="Calibri"/>
              <a:ea typeface="Calibri"/>
              <a:cs typeface="Calibri"/>
            </a:endParaRPr>
          </a:p>
          <a:p>
            <a:endParaRPr lang="en-GB" sz="1600" dirty="0">
              <a:solidFill>
                <a:schemeClr val="bg1"/>
              </a:solidFill>
              <a:latin typeface="Segoe UI"/>
              <a:cs typeface="Segoe UI"/>
            </a:endParaRPr>
          </a:p>
          <a:p>
            <a:r>
              <a:rPr lang="en-GB" sz="1600" b="1" dirty="0">
                <a:solidFill>
                  <a:schemeClr val="bg1"/>
                </a:solidFill>
                <a:latin typeface="Segoe UI"/>
                <a:cs typeface="Segoe UI"/>
              </a:rPr>
              <a:t>Department: </a:t>
            </a:r>
            <a:endParaRPr lang="en-GB" sz="1600" dirty="0">
              <a:solidFill>
                <a:schemeClr val="bg1"/>
              </a:solidFill>
              <a:latin typeface="Segoe UI"/>
              <a:cs typeface="Segoe UI"/>
            </a:endParaRPr>
          </a:p>
          <a:p>
            <a:r>
              <a:rPr lang="en-GB" sz="1600" dirty="0">
                <a:solidFill>
                  <a:schemeClr val="bg1"/>
                </a:solidFill>
                <a:latin typeface="Segoe UI"/>
                <a:cs typeface="Segoe UI"/>
              </a:rPr>
              <a:t>HertsHelp</a:t>
            </a:r>
          </a:p>
          <a:p>
            <a:endParaRPr lang="en-GB" sz="1600" dirty="0">
              <a:solidFill>
                <a:schemeClr val="bg1"/>
              </a:solidFill>
              <a:latin typeface="Segoe UI"/>
              <a:cs typeface="Segoe UI"/>
            </a:endParaRPr>
          </a:p>
          <a:p>
            <a:r>
              <a:rPr lang="en-GB" sz="1600" b="1" dirty="0">
                <a:solidFill>
                  <a:schemeClr val="bg1"/>
                </a:solidFill>
                <a:latin typeface="Segoe UI"/>
                <a:cs typeface="Segoe UI"/>
              </a:rPr>
              <a:t>Salary: </a:t>
            </a:r>
            <a:endParaRPr lang="en-GB" sz="1600" dirty="0">
              <a:solidFill>
                <a:schemeClr val="bg1"/>
              </a:solidFill>
              <a:latin typeface="Segoe UI"/>
              <a:cs typeface="Segoe UI"/>
            </a:endParaRPr>
          </a:p>
          <a:p>
            <a:r>
              <a:rPr lang="en-GB" sz="1600">
                <a:solidFill>
                  <a:schemeClr val="bg1"/>
                </a:solidFill>
                <a:latin typeface="Segoe UI"/>
                <a:cs typeface="Segoe UI"/>
              </a:rPr>
              <a:t>From </a:t>
            </a:r>
            <a:r>
              <a:rPr lang="en-GB" sz="1600">
                <a:solidFill>
                  <a:schemeClr val="bg1"/>
                </a:solidFill>
                <a:latin typeface="Calibri"/>
                <a:ea typeface="Calibri"/>
                <a:cs typeface="Calibri"/>
              </a:rPr>
              <a:t>£24,784.50</a:t>
            </a:r>
            <a:r>
              <a:rPr lang="en-GB" sz="1600">
                <a:solidFill>
                  <a:schemeClr val="bg1"/>
                </a:solidFill>
                <a:latin typeface="Segoe UI"/>
                <a:cs typeface="Segoe UI"/>
              </a:rPr>
              <a:t> DOE</a:t>
            </a:r>
            <a:endParaRPr lang="en-GB">
              <a:solidFill>
                <a:schemeClr val="bg1"/>
              </a:solidFill>
              <a:latin typeface="Calibri"/>
              <a:ea typeface="Calibri"/>
              <a:cs typeface="Calibri"/>
            </a:endParaRPr>
          </a:p>
          <a:p>
            <a:endParaRPr lang="en-GB" sz="1600" dirty="0">
              <a:solidFill>
                <a:schemeClr val="bg1"/>
              </a:solidFill>
              <a:latin typeface="Segoe UI"/>
              <a:cs typeface="Segoe UI"/>
            </a:endParaRPr>
          </a:p>
          <a:p>
            <a:r>
              <a:rPr lang="en-GB" sz="1600" b="1" dirty="0">
                <a:solidFill>
                  <a:schemeClr val="bg1"/>
                </a:solidFill>
                <a:latin typeface="Segoe UI"/>
                <a:cs typeface="Segoe UI"/>
              </a:rPr>
              <a:t>Hours: </a:t>
            </a:r>
            <a:endParaRPr lang="en-GB" sz="1600" dirty="0">
              <a:solidFill>
                <a:schemeClr val="bg1"/>
              </a:solidFill>
              <a:latin typeface="Segoe UI"/>
              <a:cs typeface="Segoe UI"/>
            </a:endParaRPr>
          </a:p>
          <a:p>
            <a:r>
              <a:rPr lang="en-GB" sz="1600" dirty="0">
                <a:solidFill>
                  <a:schemeClr val="bg1"/>
                </a:solidFill>
                <a:latin typeface="Segoe UI"/>
                <a:cs typeface="Segoe UI"/>
              </a:rPr>
              <a:t>37.5 (  Fixed Term Contact until </a:t>
            </a:r>
            <a:r>
              <a:rPr lang="en-GB" sz="1600">
                <a:solidFill>
                  <a:schemeClr val="bg1"/>
                </a:solidFill>
                <a:latin typeface="Segoe UI"/>
                <a:cs typeface="Segoe UI"/>
              </a:rPr>
              <a:t>31/03/2027</a:t>
            </a:r>
            <a:r>
              <a:rPr lang="en-GB" sz="1600" b="1" dirty="0">
                <a:solidFill>
                  <a:schemeClr val="bg1"/>
                </a:solidFill>
                <a:latin typeface="Segoe UI"/>
                <a:cs typeface="Segoe UI"/>
              </a:rPr>
              <a:t>) </a:t>
            </a:r>
            <a:endParaRPr lang="en-GB" sz="1600" dirty="0">
              <a:solidFill>
                <a:schemeClr val="bg1"/>
              </a:solidFill>
              <a:latin typeface="Segoe UI"/>
              <a:cs typeface="Segoe UI"/>
            </a:endParaRPr>
          </a:p>
          <a:p>
            <a:r>
              <a:rPr lang="en-GB" sz="1200" i="1" dirty="0">
                <a:solidFill>
                  <a:schemeClr val="bg1"/>
                </a:solidFill>
                <a:latin typeface="Segoe UI"/>
                <a:cs typeface="Segoe UI"/>
              </a:rPr>
              <a:t>This is a 7-day week service , weekends are worked via rota system covering  9 am to 7 pm weekdays and 10 am to 4 pm weekends.</a:t>
            </a:r>
            <a:br>
              <a:rPr lang="en-GB" sz="1200" i="1" dirty="0">
                <a:latin typeface="Segoe UI"/>
                <a:cs typeface="Segoe UI"/>
              </a:rPr>
            </a:br>
            <a:endParaRPr lang="en-GB" sz="1200">
              <a:solidFill>
                <a:schemeClr val="bg1"/>
              </a:solidFill>
              <a:latin typeface="Segoe UI"/>
              <a:cs typeface="Segoe UI"/>
            </a:endParaRPr>
          </a:p>
          <a:p>
            <a:r>
              <a:rPr lang="en-GB" sz="1600" b="1" dirty="0">
                <a:solidFill>
                  <a:schemeClr val="bg1"/>
                </a:solidFill>
                <a:latin typeface="Segoe UI"/>
                <a:cs typeface="Segoe UI"/>
              </a:rPr>
              <a:t>Holidays:  </a:t>
            </a:r>
            <a:br>
              <a:rPr lang="en-GB" sz="1600" b="1" dirty="0">
                <a:latin typeface="Segoe UI"/>
                <a:cs typeface="Segoe UI"/>
              </a:rPr>
            </a:br>
            <a:r>
              <a:rPr lang="en-GB" sz="1600" b="1" dirty="0">
                <a:solidFill>
                  <a:schemeClr val="bg1"/>
                </a:solidFill>
                <a:latin typeface="Segoe UI"/>
                <a:cs typeface="Segoe UI"/>
              </a:rPr>
              <a:t>27 + bank holidays</a:t>
            </a:r>
            <a:endParaRPr lang="en-GB" sz="1600" dirty="0">
              <a:solidFill>
                <a:schemeClr val="bg1"/>
              </a:solidFill>
              <a:latin typeface="Segoe UI"/>
              <a:cs typeface="Segoe UI"/>
            </a:endParaRPr>
          </a:p>
          <a:p>
            <a:endParaRPr lang="en-GB" sz="2000" b="1" dirty="0">
              <a:solidFill>
                <a:schemeClr val="bg1"/>
              </a:solidFill>
              <a:latin typeface="Arial"/>
              <a:cs typeface="Arial"/>
            </a:endParaRPr>
          </a:p>
        </p:txBody>
      </p:sp>
      <p:sp>
        <p:nvSpPr>
          <p:cNvPr id="13" name="TextBox 12">
            <a:extLst>
              <a:ext uri="{FF2B5EF4-FFF2-40B4-BE49-F238E27FC236}">
                <a16:creationId xmlns:a16="http://schemas.microsoft.com/office/drawing/2014/main" id="{802AF454-C796-5946-478F-52CED595359E}"/>
              </a:ext>
            </a:extLst>
          </p:cNvPr>
          <p:cNvSpPr txBox="1"/>
          <p:nvPr/>
        </p:nvSpPr>
        <p:spPr>
          <a:xfrm>
            <a:off x="4372815" y="1044374"/>
            <a:ext cx="7104204"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000" b="1">
                <a:solidFill>
                  <a:srgbClr val="433472"/>
                </a:solidFill>
                <a:latin typeface="Calibri"/>
                <a:ea typeface="+mj-ea"/>
                <a:cs typeface="Calibri Light"/>
              </a:rPr>
              <a:t>Purpose of post  </a:t>
            </a:r>
            <a:endParaRPr lang="en-US" sz="4000" b="1">
              <a:solidFill>
                <a:srgbClr val="433472"/>
              </a:solidFill>
              <a:latin typeface="Calibri"/>
              <a:ea typeface="+mj-ea"/>
              <a:cs typeface="Calibri Light"/>
            </a:endParaRPr>
          </a:p>
          <a:p>
            <a:endParaRPr lang="en-GB">
              <a:solidFill>
                <a:srgbClr val="000000"/>
              </a:solidFill>
              <a:latin typeface="Calibri" panose="020F0502020204030204"/>
              <a:ea typeface="Calibri" panose="020F0502020204030204"/>
              <a:cs typeface="Calibri"/>
            </a:endParaRPr>
          </a:p>
          <a:p>
            <a:r>
              <a:rPr lang="en-GB" sz="1600" b="1">
                <a:solidFill>
                  <a:srgbClr val="000000"/>
                </a:solidFill>
                <a:latin typeface="Segoe UI"/>
                <a:cs typeface="Segoe UI"/>
              </a:rPr>
              <a:t>Purpose of the Job</a:t>
            </a:r>
            <a:endParaRPr lang="en-GB" sz="1600">
              <a:solidFill>
                <a:srgbClr val="000000"/>
              </a:solidFill>
              <a:latin typeface="Segoe UI"/>
              <a:cs typeface="Segoe UI"/>
            </a:endParaRPr>
          </a:p>
          <a:p>
            <a:endParaRPr lang="en-GB" sz="1600">
              <a:solidFill>
                <a:srgbClr val="000000"/>
              </a:solidFill>
              <a:latin typeface="Segoe UI"/>
              <a:cs typeface="Segoe UI"/>
            </a:endParaRPr>
          </a:p>
          <a:p>
            <a:r>
              <a:rPr lang="en-GB" sz="1600">
                <a:solidFill>
                  <a:srgbClr val="000000"/>
                </a:solidFill>
                <a:latin typeface="Segoe UI"/>
                <a:cs typeface="Segoe UI"/>
              </a:rPr>
              <a:t>Working within the aims, policies, and principles of the </a:t>
            </a:r>
            <a:r>
              <a:rPr lang="en-GB" sz="1600" err="1">
                <a:solidFill>
                  <a:srgbClr val="000000"/>
                </a:solidFill>
                <a:latin typeface="Segoe UI"/>
                <a:cs typeface="Segoe UI"/>
              </a:rPr>
              <a:t>HertsHelp</a:t>
            </a:r>
            <a:r>
              <a:rPr lang="en-GB" sz="1600">
                <a:solidFill>
                  <a:srgbClr val="000000"/>
                </a:solidFill>
                <a:latin typeface="Segoe UI"/>
                <a:cs typeface="Segoe UI"/>
              </a:rPr>
              <a:t> Service, to support clients with a range of issues, providing information, signposting and referrals via telephone and email. </a:t>
            </a:r>
          </a:p>
          <a:p>
            <a:endParaRPr lang="en-GB" sz="1600">
              <a:solidFill>
                <a:srgbClr val="000000"/>
              </a:solidFill>
              <a:latin typeface="Segoe UI"/>
              <a:cs typeface="Segoe UI"/>
            </a:endParaRPr>
          </a:p>
          <a:p>
            <a:r>
              <a:rPr lang="en-GB" sz="1600">
                <a:solidFill>
                  <a:srgbClr val="000000"/>
                </a:solidFill>
                <a:latin typeface="Segoe UI"/>
                <a:cs typeface="Segoe UI"/>
              </a:rPr>
              <a:t>The successful candidate will complete necessary training </a:t>
            </a:r>
            <a:r>
              <a:rPr lang="en-GB" sz="1600">
                <a:latin typeface="Segoe UI"/>
                <a:cs typeface="Segoe UI"/>
              </a:rPr>
              <a:t>to provide holistic information, signposting, and referrals on a range </a:t>
            </a:r>
            <a:r>
              <a:rPr lang="en-GB" sz="1600">
                <a:latin typeface="Segoe UI"/>
                <a:ea typeface="+mn-lt"/>
                <a:cs typeface="Segoe UI"/>
              </a:rPr>
              <a:t>of issues. </a:t>
            </a:r>
          </a:p>
          <a:p>
            <a:endParaRPr lang="en-GB">
              <a:solidFill>
                <a:srgbClr val="000000"/>
              </a:solidFill>
              <a:latin typeface="Calibri"/>
              <a:ea typeface="+mn-lt"/>
              <a:cs typeface="+mn-lt"/>
            </a:endParaRPr>
          </a:p>
          <a:p>
            <a:endParaRPr lang="en-GB" sz="2000" b="1">
              <a:solidFill>
                <a:schemeClr val="tx1">
                  <a:lumMod val="95000"/>
                  <a:lumOff val="5000"/>
                </a:schemeClr>
              </a:solidFill>
              <a:latin typeface="Calibri"/>
              <a:ea typeface="+mn-lt"/>
              <a:cs typeface="+mn-lt"/>
            </a:endParaRPr>
          </a:p>
          <a:p>
            <a:endParaRPr lang="en-GB" sz="1400">
              <a:latin typeface="Arial"/>
              <a:ea typeface="+mn-lt"/>
              <a:cs typeface="+mn-lt"/>
            </a:endParaRPr>
          </a:p>
          <a:p>
            <a:endParaRPr lang="en-GB" sz="1400">
              <a:latin typeface="Arial"/>
              <a:ea typeface="+mn-lt"/>
              <a:cs typeface="+mn-lt"/>
            </a:endParaRPr>
          </a:p>
        </p:txBody>
      </p:sp>
    </p:spTree>
    <p:extLst>
      <p:ext uri="{BB962C8B-B14F-4D97-AF65-F5344CB8AC3E}">
        <p14:creationId xmlns:p14="http://schemas.microsoft.com/office/powerpoint/2010/main" val="3045577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D192C37-D1B2-B1DF-7E24-51E8BA86813D}"/>
              </a:ext>
            </a:extLst>
          </p:cNvPr>
          <p:cNvSpPr>
            <a:spLocks noGrp="1"/>
          </p:cNvSpPr>
          <p:nvPr>
            <p:ph type="title"/>
          </p:nvPr>
        </p:nvSpPr>
        <p:spPr>
          <a:xfrm>
            <a:off x="0" y="1"/>
            <a:ext cx="12192000" cy="1046374"/>
          </a:xfrm>
          <a:solidFill>
            <a:srgbClr val="443673"/>
          </a:solidFill>
        </p:spPr>
        <p:txBody>
          <a:bodyPr/>
          <a:lstStyle/>
          <a:p>
            <a:r>
              <a:rPr lang="en-GB">
                <a:ea typeface="Calibri Light"/>
                <a:cs typeface="Calibri Light"/>
              </a:rPr>
              <a:t>      </a:t>
            </a:r>
            <a:endParaRPr lang="en-GB"/>
          </a:p>
        </p:txBody>
      </p:sp>
      <p:sp>
        <p:nvSpPr>
          <p:cNvPr id="7" name="Title 1">
            <a:extLst>
              <a:ext uri="{FF2B5EF4-FFF2-40B4-BE49-F238E27FC236}">
                <a16:creationId xmlns:a16="http://schemas.microsoft.com/office/drawing/2014/main" id="{5D735976-0BD9-AF1E-6FB6-9AA5B6BC08C0}"/>
              </a:ext>
            </a:extLst>
          </p:cNvPr>
          <p:cNvSpPr txBox="1">
            <a:spLocks/>
          </p:cNvSpPr>
          <p:nvPr/>
        </p:nvSpPr>
        <p:spPr>
          <a:xfrm>
            <a:off x="697583" y="300067"/>
            <a:ext cx="9350237" cy="543107"/>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a:solidFill>
                  <a:schemeClr val="bg1"/>
                </a:solidFill>
                <a:latin typeface="Calibri"/>
                <a:cs typeface="Calibri"/>
              </a:rPr>
              <a:t>Job Description</a:t>
            </a:r>
            <a:r>
              <a:rPr lang="en-GB" sz="4000">
                <a:solidFill>
                  <a:schemeClr val="bg1"/>
                </a:solidFill>
                <a:cs typeface="Calibri Light"/>
              </a:rPr>
              <a:t> </a:t>
            </a:r>
            <a:r>
              <a:rPr lang="en-GB" sz="3600" b="1">
                <a:solidFill>
                  <a:schemeClr val="bg1"/>
                </a:solidFill>
                <a:latin typeface="Calibri"/>
                <a:cs typeface="Calibri"/>
              </a:rPr>
              <a:t>| </a:t>
            </a:r>
            <a:r>
              <a:rPr lang="en-GB" sz="3600">
                <a:solidFill>
                  <a:schemeClr val="bg1"/>
                </a:solidFill>
                <a:latin typeface="Calibri"/>
                <a:cs typeface="Calibri"/>
              </a:rPr>
              <a:t>What you will be doing</a:t>
            </a:r>
            <a:endParaRPr lang="en-GB" sz="3600">
              <a:solidFill>
                <a:schemeClr val="bg1"/>
              </a:solidFill>
              <a:latin typeface="Calibri"/>
              <a:ea typeface="Calibri"/>
              <a:cs typeface="Calibri"/>
            </a:endParaRPr>
          </a:p>
        </p:txBody>
      </p:sp>
      <p:graphicFrame>
        <p:nvGraphicFramePr>
          <p:cNvPr id="5" name="Table 4">
            <a:extLst>
              <a:ext uri="{FF2B5EF4-FFF2-40B4-BE49-F238E27FC236}">
                <a16:creationId xmlns:a16="http://schemas.microsoft.com/office/drawing/2014/main" id="{DFBCC212-3D14-19C2-0000-6D6120F99AED}"/>
              </a:ext>
            </a:extLst>
          </p:cNvPr>
          <p:cNvGraphicFramePr>
            <a:graphicFrameLocks noGrp="1"/>
          </p:cNvGraphicFramePr>
          <p:nvPr>
            <p:extLst>
              <p:ext uri="{D42A27DB-BD31-4B8C-83A1-F6EECF244321}">
                <p14:modId xmlns:p14="http://schemas.microsoft.com/office/powerpoint/2010/main" val="2628470988"/>
              </p:ext>
            </p:extLst>
          </p:nvPr>
        </p:nvGraphicFramePr>
        <p:xfrm>
          <a:off x="11723" y="1043353"/>
          <a:ext cx="12200096" cy="5832230"/>
        </p:xfrm>
        <a:graphic>
          <a:graphicData uri="http://schemas.openxmlformats.org/drawingml/2006/table">
            <a:tbl>
              <a:tblPr bandRow="1">
                <a:tableStyleId>{5C22544A-7EE6-4342-B048-85BDC9FD1C3A}</a:tableStyleId>
              </a:tblPr>
              <a:tblGrid>
                <a:gridCol w="1663109">
                  <a:extLst>
                    <a:ext uri="{9D8B030D-6E8A-4147-A177-3AD203B41FA5}">
                      <a16:colId xmlns:a16="http://schemas.microsoft.com/office/drawing/2014/main" val="2689284567"/>
                    </a:ext>
                  </a:extLst>
                </a:gridCol>
                <a:gridCol w="4704225">
                  <a:extLst>
                    <a:ext uri="{9D8B030D-6E8A-4147-A177-3AD203B41FA5}">
                      <a16:colId xmlns:a16="http://schemas.microsoft.com/office/drawing/2014/main" val="709801707"/>
                    </a:ext>
                  </a:extLst>
                </a:gridCol>
                <a:gridCol w="1793782">
                  <a:extLst>
                    <a:ext uri="{9D8B030D-6E8A-4147-A177-3AD203B41FA5}">
                      <a16:colId xmlns:a16="http://schemas.microsoft.com/office/drawing/2014/main" val="1171877712"/>
                    </a:ext>
                  </a:extLst>
                </a:gridCol>
                <a:gridCol w="4038980">
                  <a:extLst>
                    <a:ext uri="{9D8B030D-6E8A-4147-A177-3AD203B41FA5}">
                      <a16:colId xmlns:a16="http://schemas.microsoft.com/office/drawing/2014/main" val="2324204058"/>
                    </a:ext>
                  </a:extLst>
                </a:gridCol>
              </a:tblGrid>
              <a:tr h="5832230">
                <a:tc>
                  <a:txBody>
                    <a:bodyPr/>
                    <a:lstStyle/>
                    <a:p>
                      <a:pPr rtl="0" fontAlgn="base"/>
                      <a:r>
                        <a:rPr lang="en-US" sz="1200" b="1">
                          <a:solidFill>
                            <a:srgbClr val="FFFFFF"/>
                          </a:solidFill>
                          <a:effectLst/>
                          <a:latin typeface="Open Sans"/>
                        </a:rPr>
                        <a:t>Providing a high-quality information service to residents</a:t>
                      </a:r>
                      <a:r>
                        <a:rPr lang="en-US" sz="1200">
                          <a:effectLst/>
                          <a:highlight>
                            <a:srgbClr val="1F4E79"/>
                          </a:highlight>
                          <a:latin typeface="Open Sans"/>
                        </a:rPr>
                        <a:t> </a:t>
                      </a:r>
                      <a:endParaRPr lang="en-US">
                        <a:effectLst/>
                        <a:highlight>
                          <a:srgbClr val="1F4E79"/>
                        </a:highligh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100">
                          <a:effectLst/>
                          <a:highlight>
                            <a:srgbClr val="FFFFFF"/>
                          </a:highlight>
                          <a:latin typeface="Open Sans"/>
                        </a:rPr>
                        <a:t>I</a:t>
                      </a:r>
                      <a:r>
                        <a:rPr lang="en-GB" sz="1200">
                          <a:effectLst/>
                          <a:highlight>
                            <a:srgbClr val="FFFFFF"/>
                          </a:highlight>
                          <a:latin typeface="Open Sans"/>
                        </a:rPr>
                        <a:t>nterview clients using sensitive listening and questioning skills to allow clients to explain their problem(s) and empower them to set their own priorities. </a:t>
                      </a:r>
                    </a:p>
                    <a:p>
                      <a:pPr marL="342900" lvl="0" indent="-342900" rtl="0" fontAlgn="base">
                        <a:buFont typeface="Arial" panose="020B0604020202020204" pitchFamily="34" charset="0"/>
                        <a:buChar char="•"/>
                      </a:pPr>
                      <a:r>
                        <a:rPr lang="en-GB" sz="1200">
                          <a:effectLst/>
                          <a:highlight>
                            <a:srgbClr val="FFFFFF"/>
                          </a:highlight>
                          <a:latin typeface="Open Sans"/>
                        </a:rPr>
                        <a:t>Respond to telephone enquiries/ community enquiries by allowing callers to clarify their information needs, meeting their needs, and advising on the use of information given. </a:t>
                      </a:r>
                    </a:p>
                    <a:p>
                      <a:pPr marL="342900" lvl="0" indent="-342900" rtl="0" fontAlgn="base">
                        <a:buFont typeface="Arial" panose="020B0604020202020204" pitchFamily="34" charset="0"/>
                        <a:buChar char="•"/>
                      </a:pPr>
                      <a:r>
                        <a:rPr lang="en-GB" sz="1200">
                          <a:effectLst/>
                          <a:highlight>
                            <a:srgbClr val="FFFFFF"/>
                          </a:highlight>
                          <a:latin typeface="Open Sans"/>
                        </a:rPr>
                        <a:t>Use trusted resources to find, interpret and communicate the relevant information.  </a:t>
                      </a:r>
                    </a:p>
                    <a:p>
                      <a:pPr marL="342900" lvl="0" indent="-342900" rtl="0" fontAlgn="base">
                        <a:buFont typeface="Arial" panose="020B0604020202020204" pitchFamily="34" charset="0"/>
                        <a:buChar char="•"/>
                      </a:pPr>
                      <a:r>
                        <a:rPr lang="en-GB" sz="1200">
                          <a:effectLst/>
                          <a:highlight>
                            <a:srgbClr val="FFFFFF"/>
                          </a:highlight>
                          <a:latin typeface="Open Sans"/>
                        </a:rPr>
                        <a:t>Provide information on all main enquiry areas. </a:t>
                      </a:r>
                    </a:p>
                    <a:p>
                      <a:pPr marL="342900" lvl="0" indent="-342900" rtl="0" fontAlgn="base">
                        <a:buFont typeface="Arial" panose="020B0604020202020204" pitchFamily="34" charset="0"/>
                        <a:buChar char="•"/>
                      </a:pPr>
                      <a:r>
                        <a:rPr lang="en-GB" sz="1200">
                          <a:effectLst/>
                          <a:highlight>
                            <a:srgbClr val="FFFFFF"/>
                          </a:highlight>
                          <a:latin typeface="Open Sans"/>
                        </a:rPr>
                        <a:t>Facilitate crisis support. </a:t>
                      </a:r>
                    </a:p>
                    <a:p>
                      <a:pPr marL="342900" lvl="0" indent="-342900" rtl="0" fontAlgn="base">
                        <a:buFont typeface="Arial" panose="020B0604020202020204" pitchFamily="34" charset="0"/>
                        <a:buChar char="•"/>
                      </a:pPr>
                      <a:r>
                        <a:rPr lang="en-GB" sz="1200">
                          <a:effectLst/>
                          <a:highlight>
                            <a:srgbClr val="FFFFFF"/>
                          </a:highlight>
                          <a:latin typeface="Open Sans"/>
                        </a:rPr>
                        <a:t>Make signposts and referrals to any necessary agencies/partners to support residents to get the help they need. </a:t>
                      </a:r>
                    </a:p>
                    <a:p>
                      <a:pPr marL="342900" lvl="0" indent="-342900" rtl="0" fontAlgn="base">
                        <a:buFont typeface="Arial" panose="020B0604020202020204" pitchFamily="34" charset="0"/>
                        <a:buChar char="•"/>
                      </a:pPr>
                      <a:r>
                        <a:rPr lang="en-GB" sz="1200">
                          <a:effectLst/>
                          <a:highlight>
                            <a:srgbClr val="FFFFFF"/>
                          </a:highlight>
                          <a:latin typeface="Open Sans"/>
                        </a:rPr>
                        <a:t>Ensure information is easily accessible to all residents. </a:t>
                      </a:r>
                    </a:p>
                    <a:p>
                      <a:pPr marL="342900" lvl="0" indent="-342900" rtl="0" fontAlgn="base">
                        <a:buFont typeface="Arial" panose="020B0604020202020204" pitchFamily="34" charset="0"/>
                        <a:buChar char="•"/>
                      </a:pPr>
                      <a:r>
                        <a:rPr lang="en-GB" sz="1200">
                          <a:effectLst/>
                          <a:highlight>
                            <a:srgbClr val="FFFFFF"/>
                          </a:highlight>
                          <a:latin typeface="Open Sans"/>
                        </a:rPr>
                        <a:t>Coordinate the information, signposting, and referral systems in line with policy and working in partnership with colleagues. </a:t>
                      </a:r>
                    </a:p>
                    <a:p>
                      <a:pPr marL="342900" lvl="0" indent="-342900" rtl="0" fontAlgn="base">
                        <a:buFont typeface="Arial" panose="020B0604020202020204" pitchFamily="34" charset="0"/>
                        <a:buChar char="•"/>
                      </a:pPr>
                      <a:r>
                        <a:rPr lang="en-GB" sz="1200">
                          <a:effectLst/>
                          <a:highlight>
                            <a:srgbClr val="FFFFFF"/>
                          </a:highlight>
                          <a:latin typeface="Open Sans"/>
                        </a:rPr>
                        <a:t>Help maintain the database about all subjects relevant to supporting residents with their enquiries. </a:t>
                      </a:r>
                    </a:p>
                    <a:p>
                      <a:pPr marL="342900" lvl="0" indent="-342900" rtl="0" fontAlgn="base">
                        <a:buFont typeface="Arial" panose="020B0604020202020204" pitchFamily="34" charset="0"/>
                        <a:buChar char="•"/>
                      </a:pPr>
                      <a:r>
                        <a:rPr lang="en-GB" sz="1200">
                          <a:effectLst/>
                          <a:highlight>
                            <a:srgbClr val="FFFFFF"/>
                          </a:highlight>
                          <a:latin typeface="Open Sans"/>
                        </a:rPr>
                        <a:t>Ensure that all information given to enquirers is accurate, current and in a style which is accessible and usable to a wide range of people. </a:t>
                      </a:r>
                    </a:p>
                    <a:p>
                      <a:pPr marL="342900" lvl="0" indent="-342900" rtl="0" fontAlgn="base">
                        <a:buFont typeface="Arial" panose="020B0604020202020204" pitchFamily="34" charset="0"/>
                        <a:buChar char="•"/>
                      </a:pPr>
                      <a:r>
                        <a:rPr lang="en-GB" sz="1200">
                          <a:effectLst/>
                          <a:highlight>
                            <a:srgbClr val="FFFFFF"/>
                          </a:highlight>
                          <a:latin typeface="Open Sans"/>
                        </a:rPr>
                        <a:t>Respond to written enquiries in an accurate and concise manner. </a:t>
                      </a:r>
                    </a:p>
                    <a:p>
                      <a:pPr marL="342900" lvl="0" indent="-342900" rtl="0" fontAlgn="base">
                        <a:buFont typeface="Arial" panose="020B0604020202020204" pitchFamily="34" charset="0"/>
                        <a:buChar char="•"/>
                      </a:pPr>
                      <a:r>
                        <a:rPr lang="en-GB" sz="1200">
                          <a:effectLst/>
                          <a:highlight>
                            <a:srgbClr val="FFFFFF"/>
                          </a:highlight>
                          <a:latin typeface="Open Sans"/>
                        </a:rPr>
                        <a:t>Respect the confidentiality of clients and their rights to make their own decisions. </a:t>
                      </a:r>
                    </a:p>
                    <a:p>
                      <a:pPr marL="342900" lvl="0" indent="-342900" rtl="0" fontAlgn="base">
                        <a:buFont typeface="Arial" panose="020B0604020202020204" pitchFamily="34" charset="0"/>
                        <a:buChar char="•"/>
                      </a:pPr>
                      <a:r>
                        <a:rPr lang="en-GB" sz="1200">
                          <a:effectLst/>
                          <a:highlight>
                            <a:srgbClr val="FFFFFF"/>
                          </a:highlight>
                          <a:latin typeface="Open Sans"/>
                        </a:rPr>
                        <a:t>Manage the computer/telephony systems in line with the requirements/policies.</a:t>
                      </a:r>
                      <a:r>
                        <a:rPr lang="en-GB" sz="1100">
                          <a:effectLst/>
                          <a:highlight>
                            <a:srgbClr val="FFFFFF"/>
                          </a:highlight>
                          <a:latin typeface="Open Sans"/>
                        </a:rPr>
                        <a:t>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FFFF"/>
                    </a:solidFill>
                  </a:tcPr>
                </a:tc>
                <a:tc>
                  <a:txBody>
                    <a:bodyPr/>
                    <a:lstStyle/>
                    <a:p>
                      <a:pPr rtl="0" fontAlgn="base"/>
                      <a:endParaRPr lang="en-GB" sz="1200" b="1">
                        <a:solidFill>
                          <a:srgbClr val="D4E5EF"/>
                        </a:solidFill>
                        <a:effectLst/>
                        <a:highlight>
                          <a:srgbClr val="043E75"/>
                        </a:highligh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highlight>
                            <a:srgbClr val="FFFFFF"/>
                          </a:highlight>
                          <a:latin typeface="Open Sans"/>
                        </a:rPr>
                        <a:t>Maintain a monitoring service for the organisation by collecting statistical information about callers and enquiries to allow for development and evaluation of the service. </a:t>
                      </a:r>
                    </a:p>
                    <a:p>
                      <a:pPr marL="342900" lvl="0" indent="-342900" rtl="0" fontAlgn="base">
                        <a:buFont typeface="Arial" panose="020B0604020202020204" pitchFamily="34" charset="0"/>
                        <a:buChar char="•"/>
                      </a:pPr>
                      <a:r>
                        <a:rPr lang="en-GB" sz="1200">
                          <a:effectLst/>
                          <a:highlight>
                            <a:srgbClr val="FFFFFF"/>
                          </a:highlight>
                          <a:latin typeface="Open Sans"/>
                        </a:rPr>
                        <a:t>Develop a fully integrated internal information system to ensure staff and volunteers are fully aware of material available and how to access it.  </a:t>
                      </a:r>
                    </a:p>
                    <a:p>
                      <a:pPr marL="342900" lvl="0" indent="-342900" rtl="0" fontAlgn="base">
                        <a:buFont typeface="Arial" panose="020B0604020202020204" pitchFamily="34" charset="0"/>
                        <a:buChar char="•"/>
                      </a:pPr>
                      <a:r>
                        <a:rPr lang="en-GB" sz="1200">
                          <a:effectLst/>
                          <a:highlight>
                            <a:srgbClr val="FFFFFF"/>
                          </a:highlight>
                          <a:latin typeface="Open Sans"/>
                        </a:rPr>
                        <a:t>Work with other members of staff to identify the information/signposting/referral needs of the residents and how to improve the availability of this material.  </a:t>
                      </a:r>
                    </a:p>
                    <a:p>
                      <a:pPr marL="342900" lvl="0" indent="-342900" rtl="0" fontAlgn="base">
                        <a:buFont typeface="Arial" panose="020B0604020202020204" pitchFamily="34" charset="0"/>
                        <a:buChar char="•"/>
                      </a:pPr>
                      <a:r>
                        <a:rPr lang="en-GB" sz="1200">
                          <a:effectLst/>
                          <a:highlight>
                            <a:srgbClr val="FFFFFF"/>
                          </a:highlight>
                          <a:latin typeface="Open Sans"/>
                        </a:rPr>
                        <a:t>Become familiar with, and utilise, all the resources available from trusted sources.  </a:t>
                      </a:r>
                    </a:p>
                    <a:p>
                      <a:pPr marL="342900" lvl="0" indent="-342900" rtl="0" fontAlgn="base">
                        <a:buFont typeface="Arial" panose="020B0604020202020204" pitchFamily="34" charset="0"/>
                        <a:buChar char="•"/>
                      </a:pPr>
                      <a:r>
                        <a:rPr lang="en-GB" sz="1200">
                          <a:effectLst/>
                          <a:highlight>
                            <a:srgbClr val="FFFFFF"/>
                          </a:highlight>
                          <a:latin typeface="Open Sans"/>
                        </a:rPr>
                        <a:t>Undertake specific short-term projects as identified e.g., government initiatives, local events, or issues. </a:t>
                      </a:r>
                    </a:p>
                    <a:p>
                      <a:pPr marL="342900" lvl="0" indent="-342900" rtl="0" fontAlgn="base">
                        <a:buFont typeface="Arial" panose="020B0604020202020204" pitchFamily="34" charset="0"/>
                        <a:buChar char="•"/>
                      </a:pPr>
                      <a:r>
                        <a:rPr lang="en-GB" sz="1200">
                          <a:effectLst/>
                          <a:highlight>
                            <a:srgbClr val="FFFFFF"/>
                          </a:highlight>
                          <a:latin typeface="Open Sans"/>
                        </a:rPr>
                        <a:t>Carry out other relevant work as agreed with the line manager. </a:t>
                      </a:r>
                    </a:p>
                    <a:p>
                      <a:pPr marL="342900" lvl="0" indent="-342900" rtl="0" fontAlgn="base">
                        <a:buFont typeface="Arial" panose="020B0604020202020204" pitchFamily="34" charset="0"/>
                        <a:buChar char="•"/>
                      </a:pPr>
                      <a:r>
                        <a:rPr lang="en-GB" sz="1200">
                          <a:effectLst/>
                          <a:highlight>
                            <a:srgbClr val="FFFFFF"/>
                          </a:highlight>
                          <a:latin typeface="Open Sans"/>
                        </a:rPr>
                        <a:t>Ensure that all work conforms to the organisation’s office manual / Service Delivery Manual and the Advice Quality standard.   </a:t>
                      </a:r>
                    </a:p>
                    <a:p>
                      <a:pPr marL="342900" lvl="0" indent="-342900" rtl="0" fontAlgn="base">
                        <a:buFont typeface="Arial" panose="020B0604020202020204" pitchFamily="34" charset="0"/>
                        <a:buChar char="•"/>
                      </a:pPr>
                      <a:r>
                        <a:rPr lang="en-GB" sz="1200">
                          <a:effectLst/>
                          <a:highlight>
                            <a:srgbClr val="FFFFFF"/>
                          </a:highlight>
                          <a:latin typeface="Open Sans"/>
                        </a:rPr>
                        <a:t>Maintain accurate, detailed records for the purpose of continuity of service, information retrieval, statistical monitoring, and report preparation.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1613679350"/>
                  </a:ext>
                </a:extLst>
              </a:tr>
            </a:tbl>
          </a:graphicData>
        </a:graphic>
      </p:graphicFrame>
    </p:spTree>
    <p:extLst>
      <p:ext uri="{BB962C8B-B14F-4D97-AF65-F5344CB8AC3E}">
        <p14:creationId xmlns:p14="http://schemas.microsoft.com/office/powerpoint/2010/main" val="2773110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021357-64B8-F51F-4422-62FACC0DFFDE}"/>
              </a:ext>
            </a:extLst>
          </p:cNvPr>
          <p:cNvSpPr/>
          <p:nvPr/>
        </p:nvSpPr>
        <p:spPr>
          <a:xfrm rot="5400000">
            <a:off x="5582919" y="-5582916"/>
            <a:ext cx="1026160" cy="12192000"/>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C90F1-AB8E-CD35-1CFF-1C1C28D45CFC}"/>
              </a:ext>
            </a:extLst>
          </p:cNvPr>
          <p:cNvSpPr>
            <a:spLocks noGrp="1"/>
          </p:cNvSpPr>
          <p:nvPr>
            <p:ph type="title"/>
          </p:nvPr>
        </p:nvSpPr>
        <p:spPr>
          <a:xfrm>
            <a:off x="833120" y="-84872"/>
            <a:ext cx="10515600" cy="1325563"/>
          </a:xfrm>
        </p:spPr>
        <p:txBody>
          <a:bodyPr/>
          <a:lstStyle/>
          <a:p>
            <a:r>
              <a:rPr lang="en-GB" sz="3600" b="1">
                <a:solidFill>
                  <a:schemeClr val="bg1"/>
                </a:solidFill>
                <a:latin typeface="Calibri"/>
                <a:cs typeface="Calibri"/>
              </a:rPr>
              <a:t>Job Description</a:t>
            </a:r>
            <a:r>
              <a:rPr lang="en-GB" sz="4000">
                <a:solidFill>
                  <a:schemeClr val="bg1"/>
                </a:solidFill>
                <a:cs typeface="Calibri Light"/>
              </a:rPr>
              <a:t> </a:t>
            </a:r>
            <a:r>
              <a:rPr lang="en-GB" sz="3600" b="1">
                <a:solidFill>
                  <a:schemeClr val="bg1"/>
                </a:solidFill>
                <a:latin typeface="Calibri"/>
                <a:cs typeface="Calibri"/>
              </a:rPr>
              <a:t>| </a:t>
            </a:r>
            <a:r>
              <a:rPr lang="en-GB" sz="3600">
                <a:solidFill>
                  <a:schemeClr val="bg1"/>
                </a:solidFill>
                <a:latin typeface="Calibri"/>
                <a:cs typeface="Calibri"/>
              </a:rPr>
              <a:t>What you will be doing</a:t>
            </a:r>
          </a:p>
        </p:txBody>
      </p:sp>
      <p:sp>
        <p:nvSpPr>
          <p:cNvPr id="3" name="Content Placeholder 2">
            <a:extLst>
              <a:ext uri="{FF2B5EF4-FFF2-40B4-BE49-F238E27FC236}">
                <a16:creationId xmlns:a16="http://schemas.microsoft.com/office/drawing/2014/main" id="{E37452B7-1F1F-7E95-33EF-24934F036971}"/>
              </a:ext>
            </a:extLst>
          </p:cNvPr>
          <p:cNvSpPr>
            <a:spLocks noGrp="1"/>
          </p:cNvSpPr>
          <p:nvPr>
            <p:ph idx="1"/>
          </p:nvPr>
        </p:nvSpPr>
        <p:spPr>
          <a:xfrm>
            <a:off x="182880" y="1293914"/>
            <a:ext cx="11816080" cy="5564086"/>
          </a:xfrm>
        </p:spPr>
        <p:txBody>
          <a:bodyPr vert="horz" lIns="91440" tIns="45720" rIns="91440" bIns="45720" rtlCol="0" anchor="t">
            <a:noAutofit/>
          </a:bodyPr>
          <a:lstStyle/>
          <a:p>
            <a:pPr marL="0" indent="0">
              <a:buNone/>
            </a:pPr>
            <a:endParaRPr lang="en-US" sz="1100">
              <a:cs typeface="Calibri"/>
            </a:endParaRPr>
          </a:p>
          <a:p>
            <a:pPr marL="0" indent="0">
              <a:buNone/>
            </a:pPr>
            <a:endParaRPr lang="en-GB" sz="1100">
              <a:cs typeface="Calibri"/>
            </a:endParaRPr>
          </a:p>
        </p:txBody>
      </p:sp>
      <p:graphicFrame>
        <p:nvGraphicFramePr>
          <p:cNvPr id="6" name="Table 5">
            <a:extLst>
              <a:ext uri="{FF2B5EF4-FFF2-40B4-BE49-F238E27FC236}">
                <a16:creationId xmlns:a16="http://schemas.microsoft.com/office/drawing/2014/main" id="{3BA675D6-7BC5-7A78-58AD-636A425F138D}"/>
              </a:ext>
            </a:extLst>
          </p:cNvPr>
          <p:cNvGraphicFramePr>
            <a:graphicFrameLocks noGrp="1"/>
          </p:cNvGraphicFramePr>
          <p:nvPr>
            <p:extLst>
              <p:ext uri="{D42A27DB-BD31-4B8C-83A1-F6EECF244321}">
                <p14:modId xmlns:p14="http://schemas.microsoft.com/office/powerpoint/2010/main" val="2442400117"/>
              </p:ext>
            </p:extLst>
          </p:nvPr>
        </p:nvGraphicFramePr>
        <p:xfrm>
          <a:off x="11723" y="1031630"/>
          <a:ext cx="12185421" cy="5832230"/>
        </p:xfrm>
        <a:graphic>
          <a:graphicData uri="http://schemas.openxmlformats.org/drawingml/2006/table">
            <a:tbl>
              <a:tblPr bandRow="1">
                <a:tableStyleId>{5C22544A-7EE6-4342-B048-85BDC9FD1C3A}</a:tableStyleId>
              </a:tblPr>
              <a:tblGrid>
                <a:gridCol w="1661108">
                  <a:extLst>
                    <a:ext uri="{9D8B030D-6E8A-4147-A177-3AD203B41FA5}">
                      <a16:colId xmlns:a16="http://schemas.microsoft.com/office/drawing/2014/main" val="1009892858"/>
                    </a:ext>
                  </a:extLst>
                </a:gridCol>
                <a:gridCol w="4698566">
                  <a:extLst>
                    <a:ext uri="{9D8B030D-6E8A-4147-A177-3AD203B41FA5}">
                      <a16:colId xmlns:a16="http://schemas.microsoft.com/office/drawing/2014/main" val="4246697093"/>
                    </a:ext>
                  </a:extLst>
                </a:gridCol>
                <a:gridCol w="1791624">
                  <a:extLst>
                    <a:ext uri="{9D8B030D-6E8A-4147-A177-3AD203B41FA5}">
                      <a16:colId xmlns:a16="http://schemas.microsoft.com/office/drawing/2014/main" val="4166364982"/>
                    </a:ext>
                  </a:extLst>
                </a:gridCol>
                <a:gridCol w="4034123">
                  <a:extLst>
                    <a:ext uri="{9D8B030D-6E8A-4147-A177-3AD203B41FA5}">
                      <a16:colId xmlns:a16="http://schemas.microsoft.com/office/drawing/2014/main" val="4217548694"/>
                    </a:ext>
                  </a:extLst>
                </a:gridCol>
              </a:tblGrid>
              <a:tr h="2134098">
                <a:tc>
                  <a:txBody>
                    <a:bodyPr/>
                    <a:lstStyle/>
                    <a:p>
                      <a:pPr rtl="0" fontAlgn="base"/>
                      <a:r>
                        <a:rPr lang="en-GB" sz="1200" b="1">
                          <a:solidFill>
                            <a:srgbClr val="FFFFFF"/>
                          </a:solidFill>
                          <a:effectLst/>
                          <a:latin typeface="Open Sans"/>
                        </a:rPr>
                        <a:t>Administration</a:t>
                      </a:r>
                      <a:r>
                        <a:rPr lang="en-GB" sz="1200">
                          <a:effectLst/>
                          <a:latin typeface="Open Sans"/>
                        </a:rPr>
                        <a:t> </a:t>
                      </a:r>
                      <a:endParaRPr lang="en-GB">
                        <a:effectLs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latin typeface="Open Sans"/>
                        </a:rPr>
                        <a:t>Ensure that all work conforms to the organisation’s office manual / Service Delivery Manual and the Advice Quality standard.  </a:t>
                      </a:r>
                    </a:p>
                    <a:p>
                      <a:pPr marL="342900" lvl="0" indent="-342900" rtl="0" fontAlgn="base">
                        <a:buFont typeface="Arial" panose="020B0604020202020204" pitchFamily="34" charset="0"/>
                        <a:buChar char="•"/>
                      </a:pPr>
                      <a:r>
                        <a:rPr lang="en-GB" sz="1200">
                          <a:effectLst/>
                          <a:latin typeface="Open Sans"/>
                        </a:rPr>
                        <a:t>Maintain accurate, detailed records for the purpose of continuity of service, information retrieval, statistical monitoring, and report preparation. </a:t>
                      </a:r>
                    </a:p>
                    <a:p>
                      <a:pPr marL="342900" lvl="0" indent="-342900" rtl="0" fontAlgn="base">
                        <a:buFont typeface="Arial" panose="020B0604020202020204" pitchFamily="34" charset="0"/>
                        <a:buChar char="•"/>
                      </a:pPr>
                      <a:r>
                        <a:rPr lang="en-GB" sz="1200">
                          <a:effectLst/>
                          <a:latin typeface="Open Sans"/>
                        </a:rPr>
                        <a:t>Use IT for statistical recording, record keeping and document production. </a:t>
                      </a:r>
                    </a:p>
                    <a:p>
                      <a:pPr marL="342900" lvl="0" indent="-342900" rtl="0" fontAlgn="base">
                        <a:buFont typeface="Arial" panose="020B0604020202020204" pitchFamily="34" charset="0"/>
                        <a:buChar char="•"/>
                      </a:pPr>
                      <a:r>
                        <a:rPr lang="en-GB" sz="1200">
                          <a:effectLst/>
                          <a:latin typeface="Open Sans"/>
                        </a:rPr>
                        <a:t>Ensure all work conforms to the organisation’s systems and procedures.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tc>
                  <a:txBody>
                    <a:bodyPr/>
                    <a:lstStyle/>
                    <a:p>
                      <a:pPr rtl="0" fontAlgn="base"/>
                      <a:r>
                        <a:rPr lang="en-GB" sz="1200" b="1">
                          <a:solidFill>
                            <a:srgbClr val="FFFFFF"/>
                          </a:solidFill>
                          <a:effectLst/>
                          <a:latin typeface="Open Sans"/>
                        </a:rPr>
                        <a:t>Public Relations</a:t>
                      </a:r>
                      <a:r>
                        <a:rPr lang="en-GB" sz="1200">
                          <a:effectLst/>
                          <a:latin typeface="Open Sans"/>
                        </a:rPr>
                        <a:t>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latin typeface="Open Sans"/>
                        </a:rPr>
                        <a:t>Maintain close liaison with relevant external agencies. </a:t>
                      </a:r>
                    </a:p>
                    <a:p>
                      <a:pPr marL="342900" lvl="0" indent="-342900" rtl="0" fontAlgn="base">
                        <a:buFont typeface="Arial" panose="020B0604020202020204" pitchFamily="34" charset="0"/>
                        <a:buChar char="•"/>
                      </a:pPr>
                      <a:r>
                        <a:rPr lang="en-GB" sz="1200">
                          <a:effectLst/>
                          <a:latin typeface="Open Sans"/>
                        </a:rPr>
                        <a:t>Liaise wit statutory and non-statutory organisations and uphold the values, aims and objectives of the service. </a:t>
                      </a:r>
                    </a:p>
                    <a:p>
                      <a:pPr marL="342900" lvl="0" indent="-342900" rtl="0" fontAlgn="base">
                        <a:buFont typeface="Arial" panose="020B0604020202020204" pitchFamily="34" charset="0"/>
                        <a:buChar char="•"/>
                      </a:pPr>
                      <a:r>
                        <a:rPr lang="en-GB" sz="1200">
                          <a:effectLst/>
                          <a:latin typeface="Open Sans"/>
                        </a:rPr>
                        <a:t>Liaise with other voluntary, and statutory organisations, to help provide a comprehensive information signposting and referral service for the community.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786622233"/>
                  </a:ext>
                </a:extLst>
              </a:tr>
              <a:tr h="3698132">
                <a:tc>
                  <a:txBody>
                    <a:bodyPr/>
                    <a:lstStyle/>
                    <a:p>
                      <a:pPr rtl="0" fontAlgn="base"/>
                      <a:r>
                        <a:rPr lang="en-GB" sz="1200" b="1">
                          <a:solidFill>
                            <a:srgbClr val="FFFFFF"/>
                          </a:solidFill>
                          <a:effectLst/>
                          <a:latin typeface="Open Sans"/>
                        </a:rPr>
                        <a:t>Training &amp; professional development</a:t>
                      </a:r>
                      <a:r>
                        <a:rPr lang="en-GB" sz="1200">
                          <a:effectLst/>
                          <a:latin typeface="Open Sans"/>
                        </a:rPr>
                        <a:t> </a:t>
                      </a:r>
                      <a:endParaRPr lang="en-GB">
                        <a:effectLst/>
                        <a:latin typeface="Open Sans"/>
                      </a:endParaRP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marL="342900" lvl="0" indent="-342900" rtl="0" fontAlgn="base">
                        <a:buFont typeface="Arial" panose="020B0604020202020204" pitchFamily="34" charset="0"/>
                        <a:buChar char="•"/>
                      </a:pPr>
                      <a:r>
                        <a:rPr lang="en-GB" sz="1200">
                          <a:effectLst/>
                          <a:latin typeface="Open Sans"/>
                        </a:rPr>
                        <a:t>Successfully complete mandatory induction training. </a:t>
                      </a:r>
                    </a:p>
                    <a:p>
                      <a:pPr marL="342900" lvl="0" indent="-342900" rtl="0" fontAlgn="base">
                        <a:buFont typeface="Arial" panose="020B0604020202020204" pitchFamily="34" charset="0"/>
                        <a:buChar char="•"/>
                      </a:pPr>
                      <a:r>
                        <a:rPr lang="en-GB" sz="1200">
                          <a:effectLst/>
                          <a:latin typeface="Open Sans"/>
                        </a:rPr>
                        <a:t>Successfully complete all training relevant to carrying out your role. </a:t>
                      </a:r>
                    </a:p>
                    <a:p>
                      <a:pPr marL="342900" lvl="0" indent="-342900" rtl="0" fontAlgn="base">
                        <a:buFont typeface="Arial" panose="020B0604020202020204" pitchFamily="34" charset="0"/>
                        <a:buChar char="•"/>
                      </a:pPr>
                      <a:r>
                        <a:rPr lang="en-GB" sz="1200">
                          <a:effectLst/>
                          <a:latin typeface="Open Sans"/>
                        </a:rPr>
                        <a:t>Attend learning events and carry out learning activities in line with continuing professional development requirements.  </a:t>
                      </a:r>
                    </a:p>
                    <a:p>
                      <a:pPr marL="342900" lvl="0" indent="-342900" rtl="0" fontAlgn="base">
                        <a:buFont typeface="Arial" panose="020B0604020202020204" pitchFamily="34" charset="0"/>
                        <a:buChar char="•"/>
                      </a:pPr>
                      <a:r>
                        <a:rPr lang="en-GB" sz="1200">
                          <a:effectLst/>
                          <a:latin typeface="Open Sans"/>
                        </a:rPr>
                        <a:t>Keep up to date with legislation, policies and procedures relating to successful delivery of the service and attend appropriate training.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tc>
                  <a:txBody>
                    <a:bodyPr/>
                    <a:lstStyle/>
                    <a:p>
                      <a:pPr rtl="0" fontAlgn="base"/>
                      <a:r>
                        <a:rPr lang="en-GB" sz="1200" b="1">
                          <a:solidFill>
                            <a:srgbClr val="FFFFFF"/>
                          </a:solidFill>
                          <a:effectLst/>
                          <a:latin typeface="Open Sans"/>
                        </a:rPr>
                        <a:t>Other duties/  responsibilities</a:t>
                      </a:r>
                      <a:r>
                        <a:rPr lang="en-GB" sz="1200">
                          <a:effectLst/>
                          <a:latin typeface="Open Sans"/>
                        </a:rPr>
                        <a:t> </a:t>
                      </a:r>
                    </a:p>
                  </a:txBody>
                  <a:tcPr marL="66675" marR="66675"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33472"/>
                    </a:solidFill>
                  </a:tcPr>
                </a:tc>
                <a:tc>
                  <a:txBody>
                    <a:bodyPr/>
                    <a:lstStyle/>
                    <a:p>
                      <a:pPr rtl="0" fontAlgn="base"/>
                      <a:endParaRPr lang="en-GB" sz="1200">
                        <a:effectLst/>
                        <a:latin typeface="Open Sans"/>
                      </a:endParaRPr>
                    </a:p>
                    <a:p>
                      <a:pPr rtl="0" fontAlgn="base"/>
                      <a:endParaRPr lang="en-GB" sz="1200">
                        <a:effectLst/>
                        <a:latin typeface="Open Sans"/>
                      </a:endParaRPr>
                    </a:p>
                    <a:p>
                      <a:pPr rtl="0" fontAlgn="base"/>
                      <a:endParaRPr lang="en-GB" sz="1200">
                        <a:effectLst/>
                        <a:latin typeface="Open Sans"/>
                      </a:endParaRPr>
                    </a:p>
                    <a:p>
                      <a:pPr rtl="0" fontAlgn="base"/>
                      <a:endParaRPr lang="en-GB" sz="1200">
                        <a:effectLst/>
                        <a:latin typeface="Open Sans"/>
                      </a:endParaRPr>
                    </a:p>
                    <a:p>
                      <a:pPr rtl="0" fontAlgn="base"/>
                      <a:endParaRPr lang="en-GB" sz="1200">
                        <a:effectLst/>
                        <a:latin typeface="Open Sans"/>
                      </a:endParaRPr>
                    </a:p>
                    <a:p>
                      <a:pPr marL="342900" lvl="0" indent="-342900" rtl="0" fontAlgn="base">
                        <a:buFont typeface="Arial" panose="020B0604020202020204" pitchFamily="34" charset="0"/>
                        <a:buChar char="•"/>
                      </a:pPr>
                      <a:r>
                        <a:rPr lang="en-GB" sz="1200">
                          <a:effectLst/>
                          <a:latin typeface="Open Sans"/>
                        </a:rPr>
                        <a:t>Carry out any other tasks that may be within the scope of the post to ensure the effective delivery and development of the service.  </a:t>
                      </a:r>
                    </a:p>
                    <a:p>
                      <a:pPr marL="342900" lvl="0" indent="-342900" rtl="0" fontAlgn="base">
                        <a:buFont typeface="Arial" panose="020B0604020202020204" pitchFamily="34" charset="0"/>
                        <a:buChar char="•"/>
                      </a:pPr>
                      <a:r>
                        <a:rPr lang="en-GB" sz="1200">
                          <a:effectLst/>
                          <a:latin typeface="Open Sans"/>
                        </a:rPr>
                        <a:t>Demonstrate commitment to the aims and policies of Citizens Advice Stevenage. </a:t>
                      </a:r>
                    </a:p>
                    <a:p>
                      <a:pPr marL="342900" lvl="0" indent="-342900" rtl="0" fontAlgn="base">
                        <a:buFont typeface="Arial" panose="020B0604020202020204" pitchFamily="34" charset="0"/>
                        <a:buChar char="•"/>
                      </a:pPr>
                      <a:r>
                        <a:rPr lang="en-GB" sz="1200">
                          <a:effectLst/>
                          <a:latin typeface="Open Sans"/>
                        </a:rPr>
                        <a:t>Abide by health and safety guidelines and share responsibility for own safety and that of colleagues.  </a:t>
                      </a:r>
                    </a:p>
                  </a:txBody>
                  <a:tcPr marL="66675" marR="66675">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598295875"/>
                  </a:ext>
                </a:extLst>
              </a:tr>
            </a:tbl>
          </a:graphicData>
        </a:graphic>
      </p:graphicFrame>
    </p:spTree>
    <p:extLst>
      <p:ext uri="{BB962C8B-B14F-4D97-AF65-F5344CB8AC3E}">
        <p14:creationId xmlns:p14="http://schemas.microsoft.com/office/powerpoint/2010/main" val="3678297859"/>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E5FA3-FCE6-A118-5452-02EC8CAC3031}"/>
              </a:ext>
            </a:extLst>
          </p:cNvPr>
          <p:cNvSpPr>
            <a:spLocks noGrp="1"/>
          </p:cNvSpPr>
          <p:nvPr>
            <p:ph type="title"/>
          </p:nvPr>
        </p:nvSpPr>
        <p:spPr>
          <a:xfrm>
            <a:off x="838200" y="-199628"/>
            <a:ext cx="10515600" cy="1325563"/>
          </a:xfrm>
        </p:spPr>
        <p:txBody>
          <a:bodyPr/>
          <a:lstStyle/>
          <a:p>
            <a:r>
              <a:rPr lang="en-GB" sz="3600" b="1">
                <a:solidFill>
                  <a:srgbClr val="433472"/>
                </a:solidFill>
                <a:latin typeface="Calibri"/>
                <a:cs typeface="Calibri Light"/>
              </a:rPr>
              <a:t>Person Specification</a:t>
            </a:r>
            <a:r>
              <a:rPr lang="en-GB" sz="4000">
                <a:ea typeface="+mj-lt"/>
                <a:cs typeface="+mj-lt"/>
              </a:rPr>
              <a:t> </a:t>
            </a:r>
            <a:r>
              <a:rPr lang="en-GB" sz="3600" b="1">
                <a:solidFill>
                  <a:srgbClr val="433472"/>
                </a:solidFill>
                <a:latin typeface="Calibri"/>
                <a:cs typeface="Calibri Light"/>
              </a:rPr>
              <a:t>| </a:t>
            </a:r>
            <a:r>
              <a:rPr lang="en-GB" sz="3600">
                <a:solidFill>
                  <a:srgbClr val="433472"/>
                </a:solidFill>
                <a:latin typeface="Calibri"/>
                <a:cs typeface="Calibri Light"/>
              </a:rPr>
              <a:t>What you need to do this job</a:t>
            </a:r>
            <a:endParaRPr lang="en-US" sz="3600">
              <a:solidFill>
                <a:srgbClr val="433472"/>
              </a:solidFill>
              <a:latin typeface="Calibri"/>
              <a:cs typeface="Calibri Light"/>
            </a:endParaRPr>
          </a:p>
        </p:txBody>
      </p:sp>
      <p:sp>
        <p:nvSpPr>
          <p:cNvPr id="4" name="Rectangle 3">
            <a:extLst>
              <a:ext uri="{FF2B5EF4-FFF2-40B4-BE49-F238E27FC236}">
                <a16:creationId xmlns:a16="http://schemas.microsoft.com/office/drawing/2014/main" id="{052B1AA5-E50E-3257-2140-A3B970593DF0}"/>
              </a:ext>
            </a:extLst>
          </p:cNvPr>
          <p:cNvSpPr/>
          <p:nvPr/>
        </p:nvSpPr>
        <p:spPr>
          <a:xfrm rot="5400000">
            <a:off x="5630163" y="-5575255"/>
            <a:ext cx="940534" cy="12147698"/>
          </a:xfrm>
          <a:prstGeom prst="rect">
            <a:avLst/>
          </a:prstGeom>
          <a:noFill/>
          <a:ln w="57150">
            <a:solidFill>
              <a:srgbClr val="44367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FE99B30F-B00B-1C97-DD01-F27799110BCA}"/>
              </a:ext>
            </a:extLst>
          </p:cNvPr>
          <p:cNvSpPr txBox="1"/>
          <p:nvPr/>
        </p:nvSpPr>
        <p:spPr>
          <a:xfrm>
            <a:off x="3963" y="1124261"/>
            <a:ext cx="12141968"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buFont typeface="Symbol"/>
              <a:buChar char="•"/>
            </a:pPr>
            <a:r>
              <a:rPr lang="en-GB" sz="1200">
                <a:latin typeface="Calibri"/>
                <a:ea typeface="Verdana"/>
                <a:cs typeface="Arial"/>
              </a:rPr>
              <a:t>Organisational skills, with the ability to manage a workload and prioritise tasks, working to deadlines using own initiative. Taking an ordered approach to workload. An ability and willingness to follow and develop agreed procedures.</a:t>
            </a:r>
          </a:p>
          <a:p>
            <a:pPr>
              <a:buFont typeface="Arial"/>
              <a:buChar char="•"/>
            </a:pPr>
            <a:endParaRPr lang="en-GB" sz="1200">
              <a:ea typeface="+mn-lt"/>
              <a:cs typeface="+mn-lt"/>
            </a:endParaRPr>
          </a:p>
          <a:p>
            <a:pPr>
              <a:buFont typeface="Symbol"/>
              <a:buChar char="•"/>
            </a:pPr>
            <a:r>
              <a:rPr lang="en-GB" sz="1200">
                <a:latin typeface="Calibri"/>
                <a:ea typeface="Verdana"/>
                <a:cs typeface="Arial"/>
              </a:rPr>
              <a:t>Knowledge and experience of providing information/support to people to help them.</a:t>
            </a:r>
          </a:p>
          <a:p>
            <a:pPr>
              <a:buFont typeface="Arial"/>
              <a:buChar char="•"/>
            </a:pPr>
            <a:endParaRPr lang="en-GB" sz="1200">
              <a:ea typeface="+mn-lt"/>
              <a:cs typeface="+mn-lt"/>
            </a:endParaRPr>
          </a:p>
          <a:p>
            <a:pPr>
              <a:buFont typeface="Symbol"/>
              <a:buChar char="•"/>
            </a:pPr>
            <a:r>
              <a:rPr lang="en-GB" sz="1200">
                <a:latin typeface="Calibri"/>
                <a:ea typeface="Verdana"/>
                <a:cs typeface="Arial"/>
              </a:rPr>
              <a:t>Communication skills. The ability to communicate effectively, both orally and in writing, both with your colleagues and with a particular emphasis on sensitively and effectively interviewing clients.</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build rapport with clients and provide non-judgemental information, signposting, and onward referrals.</a:t>
            </a:r>
          </a:p>
          <a:p>
            <a:pPr>
              <a:buFont typeface="Arial"/>
              <a:buChar char="•"/>
            </a:pPr>
            <a:endParaRPr lang="en-GB" sz="1200">
              <a:ea typeface="+mn-lt"/>
              <a:cs typeface="+mn-lt"/>
            </a:endParaRPr>
          </a:p>
          <a:p>
            <a:pPr>
              <a:buFont typeface="Symbol"/>
              <a:buChar char="•"/>
            </a:pPr>
            <a:r>
              <a:rPr lang="en-GB" sz="1200">
                <a:latin typeface="Calibri"/>
                <a:ea typeface="Verdana"/>
                <a:cs typeface="Arial"/>
              </a:rPr>
              <a:t>Writing skills with particular emphasis on recording case notes, summarising support given to clients and corresponding with third parties on behalf of our clients. </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use IT systems in the provision of information/signposting/referral and crisis support and the preparation of case records and reports.</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give and receive feedback objectively and sensitively and a willingness to challenge constructively. </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and willingness to work as part of a team.</a:t>
            </a:r>
          </a:p>
          <a:p>
            <a:pPr>
              <a:buFont typeface="Arial"/>
              <a:buChar char="•"/>
            </a:pPr>
            <a:endParaRPr lang="en-GB" sz="1200">
              <a:ea typeface="+mn-lt"/>
              <a:cs typeface="+mn-lt"/>
            </a:endParaRPr>
          </a:p>
          <a:p>
            <a:pPr>
              <a:buFont typeface="Symbol"/>
              <a:buChar char="•"/>
            </a:pPr>
            <a:r>
              <a:rPr lang="en-GB" sz="1200">
                <a:latin typeface="Calibri"/>
                <a:ea typeface="Verdana"/>
                <a:cs typeface="Arial"/>
              </a:rPr>
              <a:t>Ability to monitor and maintain own standards.</a:t>
            </a:r>
          </a:p>
          <a:p>
            <a:pPr>
              <a:buFont typeface="Arial"/>
              <a:buChar char="•"/>
            </a:pPr>
            <a:endParaRPr lang="en-GB" sz="1200">
              <a:ea typeface="+mn-lt"/>
              <a:cs typeface="+mn-lt"/>
            </a:endParaRPr>
          </a:p>
          <a:p>
            <a:pPr>
              <a:buFont typeface="Symbol"/>
              <a:buChar char="•"/>
            </a:pPr>
            <a:r>
              <a:rPr lang="en-GB" sz="1200">
                <a:latin typeface="Calibri"/>
                <a:ea typeface="Verdana"/>
                <a:cs typeface="Arial"/>
              </a:rPr>
              <a:t>A commitment to continuous professional development.</a:t>
            </a:r>
          </a:p>
          <a:p>
            <a:pPr>
              <a:buFont typeface="Arial"/>
              <a:buChar char="•"/>
            </a:pPr>
            <a:endParaRPr lang="en-GB" sz="1200">
              <a:ea typeface="+mn-lt"/>
              <a:cs typeface="+mn-lt"/>
            </a:endParaRPr>
          </a:p>
          <a:p>
            <a:pPr>
              <a:buFont typeface="Symbol"/>
              <a:buChar char="•"/>
            </a:pPr>
            <a:r>
              <a:rPr lang="en-GB" sz="1200">
                <a:latin typeface="Calibri"/>
                <a:ea typeface="Verdana"/>
                <a:cs typeface="Arial"/>
              </a:rPr>
              <a:t>Understanding of and commitment to the aims and principles of Citizens Advice Stevenage and its equality and diversity policies. </a:t>
            </a:r>
          </a:p>
          <a:p>
            <a:pPr>
              <a:buFont typeface="Arial"/>
              <a:buChar char="•"/>
            </a:pPr>
            <a:endParaRPr lang="en-GB" sz="1200">
              <a:ea typeface="+mn-lt"/>
              <a:cs typeface="+mn-lt"/>
            </a:endParaRPr>
          </a:p>
          <a:p>
            <a:pPr>
              <a:buFont typeface="Symbol"/>
              <a:buChar char="•"/>
            </a:pPr>
            <a:r>
              <a:rPr lang="en-GB" sz="1200">
                <a:latin typeface="Calibri"/>
                <a:ea typeface="Verdana"/>
                <a:cs typeface="Arial"/>
              </a:rPr>
              <a:t>Willingness to commit to a high level of training. Identify own training needs and participate in continued personal development opportunities.</a:t>
            </a:r>
          </a:p>
          <a:p>
            <a:pPr>
              <a:buFont typeface="Arial"/>
              <a:buChar char="•"/>
            </a:pPr>
            <a:endParaRPr lang="en-GB" sz="1200">
              <a:latin typeface="Calibri"/>
              <a:ea typeface="Calibri"/>
              <a:cs typeface="Calibri"/>
            </a:endParaRPr>
          </a:p>
          <a:p>
            <a:pPr>
              <a:buFont typeface="Symbol"/>
              <a:buChar char="•"/>
            </a:pPr>
            <a:r>
              <a:rPr lang="en-US" sz="1200">
                <a:latin typeface="Calibri"/>
                <a:ea typeface="Verdana"/>
                <a:cs typeface="Arial"/>
              </a:rPr>
              <a:t>Able to adapt to meet the needs of the service. </a:t>
            </a:r>
            <a:endParaRPr lang="en-GB" sz="1200">
              <a:latin typeface="Calibri"/>
              <a:ea typeface="Calibri"/>
              <a:cs typeface="Calibri"/>
            </a:endParaRPr>
          </a:p>
          <a:p>
            <a:pPr marL="228600" indent="-228600">
              <a:buFont typeface="Arial,Sans-Serif"/>
              <a:buChar char="•"/>
            </a:pPr>
            <a:endParaRPr lang="en-GB" sz="1200">
              <a:latin typeface="Söhne"/>
              <a:cs typeface="Arial"/>
            </a:endParaRPr>
          </a:p>
        </p:txBody>
      </p:sp>
      <p:sp>
        <p:nvSpPr>
          <p:cNvPr id="3" name="Rectangle 2">
            <a:extLst>
              <a:ext uri="{FF2B5EF4-FFF2-40B4-BE49-F238E27FC236}">
                <a16:creationId xmlns:a16="http://schemas.microsoft.com/office/drawing/2014/main" id="{15E90602-E2FE-67A8-7B34-9C0F847E62C2}"/>
              </a:ext>
            </a:extLst>
          </p:cNvPr>
          <p:cNvSpPr/>
          <p:nvPr/>
        </p:nvSpPr>
        <p:spPr>
          <a:xfrm>
            <a:off x="2930" y="6008077"/>
            <a:ext cx="12180277" cy="937845"/>
          </a:xfrm>
          <a:prstGeom prst="rect">
            <a:avLst/>
          </a:prstGeom>
          <a:solidFill>
            <a:srgbClr val="44367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8795447"/>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576B044-9988-ED1C-70E6-93E856727169}"/>
              </a:ext>
            </a:extLst>
          </p:cNvPr>
          <p:cNvSpPr/>
          <p:nvPr/>
        </p:nvSpPr>
        <p:spPr>
          <a:xfrm>
            <a:off x="0" y="3451695"/>
            <a:ext cx="12201842" cy="3541178"/>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BAFF2766-C62F-847B-F9F2-0B7ED442BDC5}"/>
              </a:ext>
            </a:extLst>
          </p:cNvPr>
          <p:cNvSpPr txBox="1"/>
          <p:nvPr/>
        </p:nvSpPr>
        <p:spPr>
          <a:xfrm>
            <a:off x="432740" y="1307630"/>
            <a:ext cx="1061155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latin typeface="Arial"/>
                <a:cs typeface="Arial"/>
              </a:rPr>
              <a:t>To apply please send your CV and concise supporting statement which includes examples and evidence demonstrating why you are suitable for this role, we recommend using the person specification as a guide. If you do not complete a supporting statement, your application may be rejected.</a:t>
            </a:r>
            <a:br>
              <a:rPr lang="en-GB" sz="1200">
                <a:latin typeface="Arial"/>
                <a:cs typeface="Arial"/>
              </a:rPr>
            </a:br>
            <a:endParaRPr lang="en-GB" sz="1200">
              <a:latin typeface="Arial"/>
              <a:cs typeface="Arial"/>
            </a:endParaRPr>
          </a:p>
          <a:p>
            <a:r>
              <a:rPr lang="en-GB" sz="1200">
                <a:latin typeface="Arial"/>
                <a:cs typeface="Arial"/>
              </a:rPr>
              <a:t>Clearly state your address, e-mail address, telephone number and whether you have a driving licence and whether you own a vehicle.</a:t>
            </a:r>
            <a:br>
              <a:rPr lang="en-GB" sz="1200">
                <a:latin typeface="Arial"/>
                <a:cs typeface="Arial"/>
              </a:rPr>
            </a:br>
            <a:endParaRPr lang="en-GB" sz="1200">
              <a:latin typeface="Arial"/>
              <a:cs typeface="Arial"/>
            </a:endParaRPr>
          </a:p>
          <a:p>
            <a:r>
              <a:rPr lang="en-GB" sz="1200">
                <a:latin typeface="Arial"/>
                <a:cs typeface="Arial"/>
              </a:rPr>
              <a:t>Applications should be submitted to </a:t>
            </a:r>
            <a:r>
              <a:rPr lang="en-GB" sz="1200">
                <a:latin typeface="Arial"/>
                <a:cs typeface="Arial"/>
                <a:hlinkClick r:id="rId2"/>
              </a:rPr>
              <a:t>recruitment@hertshelp.net</a:t>
            </a:r>
            <a:r>
              <a:rPr lang="en-GB" sz="1200">
                <a:latin typeface="Arial"/>
                <a:cs typeface="Arial"/>
              </a:rPr>
              <a:t> </a:t>
            </a:r>
            <a:br>
              <a:rPr lang="en-GB" sz="1200">
                <a:latin typeface="Arial"/>
                <a:cs typeface="Arial"/>
              </a:rPr>
            </a:br>
            <a:endParaRPr lang="en-GB" sz="1200">
              <a:latin typeface="Arial"/>
              <a:cs typeface="Arial"/>
            </a:endParaRPr>
          </a:p>
          <a:p>
            <a:pPr algn="l" rtl="0"/>
            <a:r>
              <a:rPr lang="en-GB" sz="1200">
                <a:latin typeface="Arial"/>
                <a:cs typeface="Arial"/>
              </a:rPr>
              <a:t>We are an equal-opportunity employer. If you have any requirements (e.g., for attending an interview) please note these clearly in your letter.</a:t>
            </a:r>
          </a:p>
        </p:txBody>
      </p:sp>
      <p:sp>
        <p:nvSpPr>
          <p:cNvPr id="3" name="TextBox 2">
            <a:extLst>
              <a:ext uri="{FF2B5EF4-FFF2-40B4-BE49-F238E27FC236}">
                <a16:creationId xmlns:a16="http://schemas.microsoft.com/office/drawing/2014/main" id="{34875B37-32A0-88F6-BB18-F652AB33F48C}"/>
              </a:ext>
            </a:extLst>
          </p:cNvPr>
          <p:cNvSpPr txBox="1"/>
          <p:nvPr/>
        </p:nvSpPr>
        <p:spPr>
          <a:xfrm>
            <a:off x="434622" y="491067"/>
            <a:ext cx="454001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a:solidFill>
                  <a:srgbClr val="433472"/>
                </a:solidFill>
                <a:latin typeface="Calibri"/>
                <a:ea typeface="+mj-ea"/>
                <a:cs typeface="Calibri Light"/>
              </a:rPr>
              <a:t>Application Process</a:t>
            </a:r>
          </a:p>
        </p:txBody>
      </p:sp>
      <p:sp>
        <p:nvSpPr>
          <p:cNvPr id="4" name="TextBox 3">
            <a:extLst>
              <a:ext uri="{FF2B5EF4-FFF2-40B4-BE49-F238E27FC236}">
                <a16:creationId xmlns:a16="http://schemas.microsoft.com/office/drawing/2014/main" id="{BB67D455-E0E1-EC39-BCC8-F6941ECFB684}"/>
              </a:ext>
            </a:extLst>
          </p:cNvPr>
          <p:cNvSpPr txBox="1"/>
          <p:nvPr/>
        </p:nvSpPr>
        <p:spPr>
          <a:xfrm>
            <a:off x="3181586" y="4169363"/>
            <a:ext cx="8350014" cy="19082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GB" sz="4000" b="1" dirty="0">
                <a:solidFill>
                  <a:schemeClr val="bg1"/>
                </a:solidFill>
                <a:latin typeface="Calibri"/>
                <a:ea typeface="+mj-ea"/>
                <a:cs typeface="Calibri Light"/>
              </a:rPr>
              <a:t>Interview Process </a:t>
            </a:r>
            <a:endParaRPr lang="en-US" dirty="0">
              <a:solidFill>
                <a:schemeClr val="bg1"/>
              </a:solidFill>
              <a:ea typeface="+mj-ea"/>
            </a:endParaRPr>
          </a:p>
          <a:p>
            <a:pPr algn="r"/>
            <a:endParaRPr lang="en-GB"/>
          </a:p>
          <a:p>
            <a:pPr algn="r"/>
            <a:r>
              <a:rPr lang="en-GB" sz="1200" dirty="0">
                <a:solidFill>
                  <a:schemeClr val="bg1"/>
                </a:solidFill>
                <a:latin typeface="Arial"/>
                <a:cs typeface="Arial"/>
              </a:rPr>
              <a:t>The closing date </a:t>
            </a:r>
            <a:r>
              <a:rPr lang="en-GB" sz="1200">
                <a:solidFill>
                  <a:schemeClr val="bg1"/>
                </a:solidFill>
                <a:latin typeface="Arial"/>
                <a:cs typeface="Arial"/>
              </a:rPr>
              <a:t>is:</a:t>
            </a:r>
            <a:r>
              <a:rPr lang="en-GB" sz="1200" dirty="0">
                <a:solidFill>
                  <a:schemeClr val="bg1"/>
                </a:solidFill>
                <a:latin typeface="Arial"/>
                <a:cs typeface="Arial"/>
              </a:rPr>
              <a:t> </a:t>
            </a:r>
            <a:r>
              <a:rPr lang="en-GB" sz="1200">
                <a:solidFill>
                  <a:schemeClr val="bg1"/>
                </a:solidFill>
                <a:latin typeface="Arial"/>
                <a:cs typeface="Arial"/>
              </a:rPr>
              <a:t>Open</a:t>
            </a:r>
          </a:p>
          <a:p>
            <a:pPr algn="r"/>
            <a:r>
              <a:rPr lang="en-GB" sz="1200" dirty="0">
                <a:solidFill>
                  <a:schemeClr val="bg1"/>
                </a:solidFill>
                <a:latin typeface="Arial"/>
                <a:cs typeface="Arial"/>
              </a:rPr>
              <a:t>Shortlisted candidates will be contacted by telephone, so please give a daytime </a:t>
            </a:r>
            <a:br>
              <a:rPr lang="en-GB" sz="1200" dirty="0">
                <a:latin typeface="Arial"/>
                <a:cs typeface="Arial"/>
              </a:rPr>
            </a:br>
            <a:r>
              <a:rPr lang="en-GB" sz="1200" dirty="0">
                <a:solidFill>
                  <a:schemeClr val="bg1"/>
                </a:solidFill>
                <a:latin typeface="Arial"/>
                <a:cs typeface="Arial"/>
              </a:rPr>
              <a:t>telephone number or somewhere we can leave a message to arrange an interview.</a:t>
            </a:r>
          </a:p>
          <a:p>
            <a:pPr algn="r"/>
            <a:endParaRPr lang="en-GB" sz="1200">
              <a:solidFill>
                <a:schemeClr val="bg1"/>
              </a:solidFill>
              <a:latin typeface="Arial"/>
              <a:cs typeface="Arial"/>
            </a:endParaRPr>
          </a:p>
          <a:p>
            <a:pPr algn="r"/>
            <a:r>
              <a:rPr lang="en-GB" sz="1200" dirty="0">
                <a:solidFill>
                  <a:schemeClr val="bg1"/>
                </a:solidFill>
                <a:latin typeface="Arial"/>
                <a:cs typeface="Arial"/>
              </a:rPr>
              <a:t>Offers made are subject to 2 satisfactory references</a:t>
            </a:r>
          </a:p>
        </p:txBody>
      </p:sp>
    </p:spTree>
    <p:extLst>
      <p:ext uri="{BB962C8B-B14F-4D97-AF65-F5344CB8AC3E}">
        <p14:creationId xmlns:p14="http://schemas.microsoft.com/office/powerpoint/2010/main" val="3042730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B31567AB-19A3-4E44-F3A0-4687C2009993}"/>
              </a:ext>
            </a:extLst>
          </p:cNvPr>
          <p:cNvPicPr>
            <a:picLocks noChangeAspect="1"/>
          </p:cNvPicPr>
          <p:nvPr/>
        </p:nvPicPr>
        <p:blipFill>
          <a:blip r:embed="rId2"/>
          <a:stretch>
            <a:fillRect/>
          </a:stretch>
        </p:blipFill>
        <p:spPr>
          <a:xfrm>
            <a:off x="387586" y="714185"/>
            <a:ext cx="11256902" cy="5128594"/>
          </a:xfrm>
          <a:prstGeom prst="rect">
            <a:avLst/>
          </a:prstGeom>
        </p:spPr>
      </p:pic>
    </p:spTree>
    <p:extLst>
      <p:ext uri="{BB962C8B-B14F-4D97-AF65-F5344CB8AC3E}">
        <p14:creationId xmlns:p14="http://schemas.microsoft.com/office/powerpoint/2010/main" val="3719109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EC9F2-0724-3FC3-8BC9-EBC9BBAF4A6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DBEA8E0-DC54-1DA9-A77C-0BB284A0915D}"/>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3">
            <a:extLst>
              <a:ext uri="{FF2B5EF4-FFF2-40B4-BE49-F238E27FC236}">
                <a16:creationId xmlns:a16="http://schemas.microsoft.com/office/drawing/2014/main" id="{6E86481F-B132-D7C7-0520-A8D604A308A5}"/>
              </a:ext>
            </a:extLst>
          </p:cNvPr>
          <p:cNvSpPr>
            <a:spLocks noChangeArrowheads="1"/>
          </p:cNvSpPr>
          <p:nvPr/>
        </p:nvSpPr>
        <p:spPr bwMode="auto">
          <a:xfrm>
            <a:off x="405070" y="1375185"/>
            <a:ext cx="9803876"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GB" altLang="en-US" sz="1100" b="1" i="0" u="none" strike="noStrike" cap="none" normalizeH="0" baseline="0">
                <a:ln>
                  <a:noFill/>
                </a:ln>
                <a:effectLst/>
                <a:latin typeface="Open Sans"/>
                <a:ea typeface="Calibri"/>
                <a:cs typeface="Open Sans"/>
              </a:rPr>
              <a:t>Addressing each point of the person specification</a:t>
            </a:r>
            <a:r>
              <a:rPr lang="en-GB" altLang="en-US" sz="1100" b="1">
                <a:latin typeface="Open Sans"/>
                <a:ea typeface="Calibri"/>
                <a:cs typeface="Open Sans"/>
              </a:rPr>
              <a:t> </a:t>
            </a:r>
            <a:endParaRPr kumimoji="0" lang="en-GB" altLang="en-US" sz="800" b="0" i="0" u="none" strike="noStrike" cap="none" normalizeH="0" baseline="0">
              <a:ln>
                <a:noFill/>
              </a:ln>
              <a:solidFill>
                <a:schemeClr val="tx1"/>
              </a:solidFill>
              <a:effectLst/>
            </a:endParaRPr>
          </a:p>
          <a:p>
            <a:pPr eaLnBrk="0" fontAlgn="base" hangingPunct="0">
              <a:spcBef>
                <a:spcPct val="0"/>
              </a:spcBef>
              <a:spcAft>
                <a:spcPct val="0"/>
              </a:spcAft>
            </a:pPr>
            <a:r>
              <a:rPr kumimoji="0" lang="en-GB" altLang="en-US" sz="1100" b="0" i="0" u="none" strike="noStrike" cap="none" normalizeH="0" baseline="0">
                <a:ln>
                  <a:noFill/>
                </a:ln>
                <a:effectLst/>
                <a:latin typeface="Open Sans"/>
                <a:ea typeface="Calibri"/>
                <a:cs typeface="Open Sans"/>
              </a:rPr>
              <a:t>This is a key section of the application which allows you to provide evidence of your experience, knowledge, skills and abilities that are relevant to the role as described in the role profile.</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Selection is based on an assessment of the evidence you provide against the requirements of the role as set out in the person specification.</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It is important that you tailor your response to clearly demonstrate how you meet each requirement. No assumptions will be made about your achievements and abilities.</a:t>
            </a:r>
            <a:r>
              <a:rPr lang="en-GB" altLang="en-US" sz="1100">
                <a:latin typeface="Open Sans"/>
                <a:ea typeface="Calibri"/>
                <a:cs typeface="Open Sans"/>
              </a:rPr>
              <a:t>  </a:t>
            </a:r>
            <a:endParaRPr kumimoji="0" lang="en-GB" altLang="en-US" sz="800" b="0" i="0" u="none" strike="noStrike" cap="none" normalizeH="0" baseline="0">
              <a:ln>
                <a:noFill/>
              </a:ln>
              <a:solidFill>
                <a:schemeClr val="tx1"/>
              </a:solidFill>
              <a:effectLst/>
            </a:endParaRPr>
          </a:p>
          <a:p>
            <a:pPr eaLnBrk="0" fontAlgn="base" hangingPunct="0">
              <a:spcBef>
                <a:spcPct val="0"/>
              </a:spcBef>
              <a:spcAft>
                <a:spcPct val="0"/>
              </a:spcAft>
            </a:pPr>
            <a:r>
              <a:rPr kumimoji="0" lang="en-GB" altLang="en-US" sz="1100" b="0" i="0" u="none" strike="noStrike" cap="none" normalizeH="0" baseline="0">
                <a:ln>
                  <a:noFill/>
                </a:ln>
                <a:effectLst/>
                <a:latin typeface="Open Sans"/>
                <a:ea typeface="Calibri"/>
                <a:cs typeface="Open Sans"/>
              </a:rPr>
              <a:t>Please provide one example for each requirement.</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You should choose examples of past experience that clearly demonstrate what we are looking for, and be precise about what you did, how you did it and the outcome or result of your actions.</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Please try to limit your response to each criterion to a maximum of 200 words.</a:t>
            </a:r>
            <a:endParaRPr lang="en-GB" altLang="en-US" sz="800">
              <a:latin typeface="Open Sans"/>
              <a:ea typeface="Calibri"/>
              <a:cs typeface="Open Sans"/>
            </a:endParaRPr>
          </a:p>
          <a:p>
            <a:pPr>
              <a:spcBef>
                <a:spcPct val="0"/>
              </a:spcBef>
              <a:spcAft>
                <a:spcPct val="0"/>
              </a:spcAft>
            </a:pPr>
            <a:r>
              <a:rPr lang="en-GB" altLang="en-US" sz="1100">
                <a:latin typeface="Open Sans"/>
                <a:ea typeface="Calibri"/>
                <a:cs typeface="Open Sans"/>
              </a:rPr>
              <a:t>  </a:t>
            </a:r>
            <a:endParaRPr lang="en-GB" altLang="en-US" sz="800" b="0" i="0" u="none" strike="noStrike" cap="none" normalizeH="0" baseline="0">
              <a:ln>
                <a:noFill/>
              </a:ln>
              <a:effectLst/>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A useful guide might be S.T.A.R:</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Specific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give a specific example</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Task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briefly describe the task/objective/problem</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Action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tell us what you did</a:t>
            </a:r>
            <a:endParaRPr lang="en-GB" altLang="en-US" sz="800" b="1"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1" i="0" u="none" strike="noStrike" cap="none" normalizeH="0" baseline="0">
                <a:ln>
                  <a:noFill/>
                </a:ln>
                <a:effectLst/>
                <a:latin typeface="Open Sans"/>
                <a:ea typeface="Calibri"/>
                <a:cs typeface="Open Sans"/>
              </a:rPr>
              <a:t>Results </a:t>
            </a:r>
            <a:r>
              <a:rPr kumimoji="0" lang="en-GB" altLang="en-US" sz="1100" b="1" i="0" u="none" strike="noStrike" cap="none" normalizeH="0" baseline="0">
                <a:ln>
                  <a:noFill/>
                </a:ln>
                <a:effectLst/>
                <a:latin typeface="Calibri"/>
                <a:ea typeface="Calibri"/>
                <a:cs typeface="Open Sans"/>
              </a:rPr>
              <a:t>–</a:t>
            </a:r>
            <a:r>
              <a:rPr kumimoji="0" lang="en-GB" altLang="en-US" sz="1100" b="1" i="0" u="none" strike="noStrike" cap="none" normalizeH="0" baseline="0">
                <a:ln>
                  <a:noFill/>
                </a:ln>
                <a:effectLst/>
                <a:latin typeface="Open Sans"/>
                <a:ea typeface="Calibri"/>
                <a:cs typeface="Open Sans"/>
              </a:rPr>
              <a:t> describe what results were achieved</a:t>
            </a:r>
            <a:endParaRPr lang="en-GB" altLang="en-US" sz="800" b="1" i="0" u="none" strike="noStrike" cap="none" normalizeH="0" baseline="0">
              <a:ln>
                <a:noFill/>
              </a:ln>
              <a:effectLst/>
              <a:latin typeface="Open Sans"/>
              <a:ea typeface="Calibri"/>
              <a:cs typeface="Open Sans"/>
            </a:endParaRPr>
          </a:p>
          <a:p>
            <a:pPr>
              <a:spcBef>
                <a:spcPct val="0"/>
              </a:spcBef>
              <a:spcAft>
                <a:spcPct val="0"/>
              </a:spcAft>
            </a:pPr>
            <a:endParaRPr lang="en-GB" altLang="en-US" sz="1100" b="1">
              <a:latin typeface="Open Sans"/>
              <a:ea typeface="Calibri"/>
              <a:cs typeface="Open Sans"/>
            </a:endParaRPr>
          </a:p>
          <a:p>
            <a:pPr eaLnBrk="0" fontAlgn="base" hangingPunct="0">
              <a:spcBef>
                <a:spcPct val="0"/>
              </a:spcBef>
              <a:spcAft>
                <a:spcPct val="0"/>
              </a:spcAft>
            </a:pPr>
            <a:r>
              <a:rPr kumimoji="0" lang="en-GB" altLang="en-US" sz="1100" b="0" i="0" u="none" strike="noStrike" cap="none" normalizeH="0" baseline="0">
                <a:ln>
                  <a:noFill/>
                </a:ln>
                <a:effectLst/>
                <a:latin typeface="Open Sans"/>
                <a:ea typeface="Calibri"/>
                <a:cs typeface="Open Sans"/>
              </a:rPr>
              <a:t>Please provide recent work examples wherever possible.</a:t>
            </a:r>
            <a:r>
              <a:rPr lang="en-GB" altLang="en-US" sz="1100">
                <a:latin typeface="Open Sans"/>
                <a:ea typeface="Calibri"/>
                <a:cs typeface="Open Sans"/>
              </a:rPr>
              <a:t> </a:t>
            </a:r>
            <a:r>
              <a:rPr kumimoji="0" lang="en-GB" altLang="en-US" sz="1100" b="0" i="0" u="none" strike="noStrike" cap="none" normalizeH="0" baseline="0">
                <a:ln>
                  <a:noFill/>
                </a:ln>
                <a:effectLst/>
                <a:latin typeface="Open Sans"/>
                <a:ea typeface="Calibri"/>
                <a:cs typeface="Open Sans"/>
              </a:rPr>
              <a:t> However, do remember that relevant examples from other aspects of your life, for example: voluntary or unpaid work, school or college work, family or home responsibilities, can also be given.</a:t>
            </a:r>
            <a:endParaRPr kumimoji="0" lang="en-GB" altLang="en-US" sz="800" b="0" i="0" u="none" strike="noStrike" cap="none" normalizeH="0" baseline="0">
              <a:ln>
                <a:noFill/>
              </a:ln>
              <a:effectLst/>
              <a:latin typeface="Open Sans"/>
              <a:ea typeface="Calibri"/>
              <a:cs typeface="Open Sans"/>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effectLst/>
                <a:latin typeface="Open Sans"/>
                <a:ea typeface="Calibri"/>
                <a:cs typeface="Open Sans"/>
              </a:rPr>
              <a:t>					</a:t>
            </a:r>
            <a:endParaRPr kumimoji="0" lang="en-GB" altLang="en-US" sz="1800" b="0" i="0" u="none" strike="noStrike" cap="none" normalizeH="0" baseline="0">
              <a:ln>
                <a:noFill/>
              </a:ln>
              <a:effectLst/>
              <a:latin typeface="Open Sans"/>
              <a:ea typeface="Calibri"/>
              <a:cs typeface="Open Sans"/>
            </a:endParaRPr>
          </a:p>
        </p:txBody>
      </p:sp>
    </p:spTree>
    <p:extLst>
      <p:ext uri="{BB962C8B-B14F-4D97-AF65-F5344CB8AC3E}">
        <p14:creationId xmlns:p14="http://schemas.microsoft.com/office/powerpoint/2010/main" val="900719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ntent pages">
  <a:themeElements>
    <a:clrScheme name="Citizens Advice colour palette">
      <a:dk1>
        <a:srgbClr val="004B88"/>
      </a:dk1>
      <a:lt1>
        <a:srgbClr val="FFFFFF"/>
      </a:lt1>
      <a:dk2>
        <a:srgbClr val="004B88"/>
      </a:dk2>
      <a:lt2>
        <a:srgbClr val="FCBB69"/>
      </a:lt2>
      <a:accent1>
        <a:srgbClr val="57486B"/>
      </a:accent1>
      <a:accent2>
        <a:srgbClr val="A6D6AE"/>
      </a:accent2>
      <a:accent3>
        <a:srgbClr val="006278"/>
      </a:accent3>
      <a:accent4>
        <a:srgbClr val="FCCEBA"/>
      </a:accent4>
      <a:accent5>
        <a:srgbClr val="005742"/>
      </a:accent5>
      <a:accent6>
        <a:srgbClr val="C2BDDE"/>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52d95d-6fcf-4736-8795-9aa3a0935d86">
      <Terms xmlns="http://schemas.microsoft.com/office/infopath/2007/PartnerControls"/>
    </lcf76f155ced4ddcb4097134ff3c332f>
    <TaxCatchAll xmlns="91d9a026-cdd5-488e-a487-89ef331f6efa" xsi:nil="true"/>
    <SharedWithUsers xmlns="91d9a026-cdd5-488e-a487-89ef331f6efa">
      <UserInfo>
        <DisplayName>Natalie Kelly</DisplayName>
        <AccountId>22</AccountId>
        <AccountType/>
      </UserInfo>
      <UserInfo>
        <DisplayName>Melanie Bel Haj</DisplayName>
        <AccountId>42</AccountId>
        <AccountType/>
      </UserInfo>
    </SharedWithUsers>
    <FurtherInfo xmlns="7c52d95d-6fcf-4736-8795-9aa3a0935d86">test</FurtherInfo>
    <Notes xmlns="7c52d95d-6fcf-4736-8795-9aa3a0935d8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FB6AA3B4DC0F9478D00364F6E0D5814" ma:contentTypeVersion="18" ma:contentTypeDescription="Create a new document." ma:contentTypeScope="" ma:versionID="ab4f9946f513f376daaf2f62e8c5a051">
  <xsd:schema xmlns:xsd="http://www.w3.org/2001/XMLSchema" xmlns:xs="http://www.w3.org/2001/XMLSchema" xmlns:p="http://schemas.microsoft.com/office/2006/metadata/properties" xmlns:ns2="91d9a026-cdd5-488e-a487-89ef331f6efa" xmlns:ns3="7c52d95d-6fcf-4736-8795-9aa3a0935d86" targetNamespace="http://schemas.microsoft.com/office/2006/metadata/properties" ma:root="true" ma:fieldsID="2ac4c6fa740ffc7cde8d600002e81cfc" ns2:_="" ns3:_="">
    <xsd:import namespace="91d9a026-cdd5-488e-a487-89ef331f6efa"/>
    <xsd:import namespace="7c52d95d-6fcf-4736-8795-9aa3a0935d8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SearchProperties" minOccurs="0"/>
                <xsd:element ref="ns3:MediaServiceLocation" minOccurs="0"/>
                <xsd:element ref="ns3:FurtherInfo"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d9a026-cdd5-488e-a487-89ef331f6ef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4608c54b-d7c2-4b7f-90f4-fed86a7d3985}" ma:internalName="TaxCatchAll" ma:showField="CatchAllData" ma:web="91d9a026-cdd5-488e-a487-89ef331f6ef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c52d95d-6fcf-4736-8795-9aa3a0935d8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46b0e27-ffdb-4b50-9a94-31dea798b22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FurtherInfo" ma:index="23" nillable="true" ma:displayName="Further Info" ma:default="test" ma:description="test" ma:format="Dropdown" ma:internalName="FurtherInfo">
      <xsd:simpleType>
        <xsd:restriction base="dms:Text">
          <xsd:maxLength value="255"/>
        </xsd:restriction>
      </xsd:simpleType>
    </xsd:element>
    <xsd:element name="Notes" ma:index="24" nillable="true" ma:displayName="Notes" ma:format="Dropdown" ma:internalName="Note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2D2E65-C812-4AD4-9E4F-C3C10D93D443}">
  <ds:schemaRefs>
    <ds:schemaRef ds:uri="1242efdc-a1d2-4ac1-bc49-0b7a523942ee"/>
    <ds:schemaRef ds:uri="21fca79f-93b4-4a01-825c-9380728f0f63"/>
    <ds:schemaRef ds:uri="7c52d95d-6fcf-4736-8795-9aa3a0935d86"/>
    <ds:schemaRef ds:uri="91d9a026-cdd5-488e-a487-89ef331f6ef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12DA92B-8CAD-4CB4-BA4E-1B9D080F9577}">
  <ds:schemaRefs>
    <ds:schemaRef ds:uri="http://schemas.microsoft.com/sharepoint/v3/contenttype/forms"/>
  </ds:schemaRefs>
</ds:datastoreItem>
</file>

<file path=customXml/itemProps3.xml><?xml version="1.0" encoding="utf-8"?>
<ds:datastoreItem xmlns:ds="http://schemas.openxmlformats.org/officeDocument/2006/customXml" ds:itemID="{10D4F0DD-4547-41B5-8B52-9DC75AD967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d9a026-cdd5-488e-a487-89ef331f6efa"/>
    <ds:schemaRef ds:uri="7c52d95d-6fcf-4736-8795-9aa3a0935d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9</Slides>
  <Notes>0</Notes>
  <HiddenSlides>0</HiddenSlide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Office Theme</vt:lpstr>
      <vt:lpstr>Office Theme</vt:lpstr>
      <vt:lpstr>Content pages</vt:lpstr>
      <vt:lpstr>Connecting Officer  Job Pack </vt:lpstr>
      <vt:lpstr>Dear Applicant</vt:lpstr>
      <vt:lpstr>PowerPoint Presentation</vt:lpstr>
      <vt:lpstr>      </vt:lpstr>
      <vt:lpstr>Job Description | What you will be doing</vt:lpstr>
      <vt:lpstr>Person Specification | What you need to do this job</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Blizzard-Welch</dc:creator>
  <cp:revision>22</cp:revision>
  <dcterms:created xsi:type="dcterms:W3CDTF">2023-06-02T16:36:49Z</dcterms:created>
  <dcterms:modified xsi:type="dcterms:W3CDTF">2026-04-30T11:12:19Z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0x0101002FB6AA3B4DC0F9478D00364F6E0D5814</vt:lpwstr>
  </property>
  <property fmtid="{D5CDD505-2E9C-101B-9397-08002B2CF9AE}" pid="3" name="MediaServiceImageTags">
    <vt:lpwstr/>
  </property>
</Properties>
</file>